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9" r:id="rId1"/>
  </p:sldMasterIdLst>
  <p:notesMasterIdLst>
    <p:notesMasterId r:id="rId56"/>
  </p:notesMasterIdLst>
  <p:sldIdLst>
    <p:sldId id="937" r:id="rId2"/>
    <p:sldId id="372" r:id="rId3"/>
    <p:sldId id="938" r:id="rId4"/>
    <p:sldId id="939" r:id="rId5"/>
    <p:sldId id="263" r:id="rId6"/>
    <p:sldId id="264" r:id="rId7"/>
    <p:sldId id="265" r:id="rId8"/>
    <p:sldId id="266" r:id="rId9"/>
    <p:sldId id="267" r:id="rId10"/>
    <p:sldId id="268" r:id="rId11"/>
    <p:sldId id="269" r:id="rId12"/>
    <p:sldId id="271" r:id="rId13"/>
    <p:sldId id="366" r:id="rId14"/>
    <p:sldId id="270" r:id="rId15"/>
    <p:sldId id="275" r:id="rId16"/>
    <p:sldId id="273" r:id="rId17"/>
    <p:sldId id="274" r:id="rId18"/>
    <p:sldId id="272" r:id="rId19"/>
    <p:sldId id="276" r:id="rId20"/>
    <p:sldId id="277" r:id="rId21"/>
    <p:sldId id="552" r:id="rId22"/>
    <p:sldId id="487" r:id="rId23"/>
    <p:sldId id="553" r:id="rId24"/>
    <p:sldId id="278" r:id="rId25"/>
    <p:sldId id="812" r:id="rId26"/>
    <p:sldId id="558" r:id="rId27"/>
    <p:sldId id="279" r:id="rId28"/>
    <p:sldId id="813" r:id="rId29"/>
    <p:sldId id="280" r:id="rId30"/>
    <p:sldId id="281" r:id="rId31"/>
    <p:sldId id="282" r:id="rId32"/>
    <p:sldId id="283" r:id="rId33"/>
    <p:sldId id="284" r:id="rId34"/>
    <p:sldId id="814" r:id="rId35"/>
    <p:sldId id="285" r:id="rId36"/>
    <p:sldId id="286" r:id="rId37"/>
    <p:sldId id="287" r:id="rId38"/>
    <p:sldId id="288" r:id="rId39"/>
    <p:sldId id="289" r:id="rId40"/>
    <p:sldId id="290" r:id="rId41"/>
    <p:sldId id="291" r:id="rId42"/>
    <p:sldId id="292" r:id="rId43"/>
    <p:sldId id="293" r:id="rId44"/>
    <p:sldId id="383" r:id="rId45"/>
    <p:sldId id="384" r:id="rId46"/>
    <p:sldId id="385" r:id="rId47"/>
    <p:sldId id="386" r:id="rId48"/>
    <p:sldId id="376" r:id="rId49"/>
    <p:sldId id="377" r:id="rId50"/>
    <p:sldId id="378" r:id="rId51"/>
    <p:sldId id="379" r:id="rId52"/>
    <p:sldId id="380" r:id="rId53"/>
    <p:sldId id="381" r:id="rId54"/>
    <p:sldId id="382" r:id="rId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78" autoAdjust="0"/>
    <p:restoredTop sz="94660"/>
  </p:normalViewPr>
  <p:slideViewPr>
    <p:cSldViewPr snapToGrid="0">
      <p:cViewPr varScale="1">
        <p:scale>
          <a:sx n="116" d="100"/>
          <a:sy n="116" d="100"/>
        </p:scale>
        <p:origin x="61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1BD2AD-87DB-46CC-8E6F-E78C99A3E2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BA39010-03FB-4FD4-9452-CFA36440F87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FCDE83D1-A503-4B5A-BFDA-4510FE5F8A1E}" type="datetimeFigureOut">
              <a:rPr lang="en-US"/>
              <a:pPr>
                <a:defRPr/>
              </a:pPr>
              <a:t>7/22/2024</a:t>
            </a:fld>
            <a:endParaRPr lang="en-US"/>
          </a:p>
        </p:txBody>
      </p:sp>
      <p:sp>
        <p:nvSpPr>
          <p:cNvPr id="4" name="Slide Image Placeholder 3">
            <a:extLst>
              <a:ext uri="{FF2B5EF4-FFF2-40B4-BE49-F238E27FC236}">
                <a16:creationId xmlns:a16="http://schemas.microsoft.com/office/drawing/2014/main" id="{104D2275-BBC3-4ECD-8CAE-8A564C5BBBD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5A5BA7B0-7C29-488A-AF7D-91BEF01D1E5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0990DED-1AC8-4532-9D60-367D09D0866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2D1DD625-2F70-4B70-A99C-20FEF3E8CEEC}"/>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2F20AC0-437A-4882-86C1-79D3DC6E01E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Nes use player input to start the time which is the seed</a:t>
            </a:r>
          </a:p>
          <a:p>
            <a:r>
              <a:rPr lang="en-US" dirty="0" err="1"/>
              <a:t>Psuedo</a:t>
            </a:r>
            <a:r>
              <a:rPr lang="en-US" dirty="0"/>
              <a:t> number good in </a:t>
            </a:r>
          </a:p>
          <a:p>
            <a:r>
              <a:rPr lang="en-US" dirty="0"/>
              <a:t>Speed run</a:t>
            </a:r>
          </a:p>
          <a:p>
            <a:r>
              <a:rPr lang="en-US" dirty="0"/>
              <a:t>Debugging</a:t>
            </a:r>
          </a:p>
          <a:p>
            <a:r>
              <a:rPr lang="en-US" dirty="0"/>
              <a:t>Network</a:t>
            </a:r>
          </a:p>
        </p:txBody>
      </p:sp>
      <p:sp>
        <p:nvSpPr>
          <p:cNvPr id="4" name="Slide Number Placeholder 3"/>
          <p:cNvSpPr>
            <a:spLocks noGrp="1"/>
          </p:cNvSpPr>
          <p:nvPr>
            <p:ph type="sldNum" sz="quarter" idx="5"/>
          </p:nvPr>
        </p:nvSpPr>
        <p:spPr/>
        <p:txBody>
          <a:bodyPr/>
          <a:lstStyle/>
          <a:p>
            <a:pPr>
              <a:defRPr/>
            </a:pPr>
            <a:fld id="{32F20AC0-437A-4882-86C1-79D3DC6E01EA}" type="slidenum">
              <a:rPr lang="en-US" altLang="en-US" smtClean="0"/>
              <a:pPr>
                <a:defRPr/>
              </a:pPr>
              <a:t>8</a:t>
            </a:fld>
            <a:endParaRPr lang="en-US" altLang="en-US"/>
          </a:p>
        </p:txBody>
      </p:sp>
    </p:spTree>
    <p:extLst>
      <p:ext uri="{BB962C8B-B14F-4D97-AF65-F5344CB8AC3E}">
        <p14:creationId xmlns:p14="http://schemas.microsoft.com/office/powerpoint/2010/main" val="2062761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8B6F347F-80C8-48F2-86D0-75873CD8FF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69962E06-68A9-4FD1-973A-38E4801056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Data is grouped nominally (color) – but each group holds ratio data (number of M&amp;Ms)</a:t>
            </a:r>
          </a:p>
          <a:p>
            <a:endParaRPr lang="en-US" altLang="en-US"/>
          </a:p>
        </p:txBody>
      </p:sp>
      <p:sp>
        <p:nvSpPr>
          <p:cNvPr id="13316" name="Slide Number Placeholder 3">
            <a:extLst>
              <a:ext uri="{FF2B5EF4-FFF2-40B4-BE49-F238E27FC236}">
                <a16:creationId xmlns:a16="http://schemas.microsoft.com/office/drawing/2014/main" id="{EE61EA3E-7A60-47F9-9C4B-805134E279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642BB2B-D48E-44BB-A7C7-8C303ED32F9A}" type="slidenum">
              <a:rPr lang="en-US" altLang="en-US" smtClean="0"/>
              <a:pPr/>
              <a:t>21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DD76E4EF-E63F-44F4-B5D1-8E485284C1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03EB61A7-9890-464B-B9DB-CC9404577B89}"/>
              </a:ext>
            </a:extLst>
          </p:cNvPr>
          <p:cNvSpPr>
            <a:spLocks noGrp="1"/>
          </p:cNvSpPr>
          <p:nvPr>
            <p:ph type="body" idx="1"/>
          </p:nvPr>
        </p:nvSpPr>
        <p:spPr/>
        <p:txBody>
          <a:bodyPr/>
          <a:lstStyle/>
          <a:p>
            <a:pPr>
              <a:defRPr/>
            </a:pPr>
            <a:r>
              <a:rPr lang="en-US" dirty="0"/>
              <a:t>I’m using a combination of encodings:</a:t>
            </a:r>
          </a:p>
          <a:p>
            <a:pPr marL="228600" indent="-228600">
              <a:buFontTx/>
              <a:buAutoNum type="arabicPeriod"/>
              <a:defRPr/>
            </a:pPr>
            <a:r>
              <a:rPr lang="en-US" dirty="0"/>
              <a:t>Ratio is used to show quantity of M&amp;Ms in each package. For example in the first graph (top left graph we can easily say there are twice as many yellow M&amp;Ms as there are blue).</a:t>
            </a:r>
          </a:p>
          <a:p>
            <a:pPr marL="228600" indent="-228600">
              <a:buFontTx/>
              <a:buAutoNum type="arabicPeriod"/>
              <a:defRPr/>
            </a:pPr>
            <a:r>
              <a:rPr lang="en-US" dirty="0"/>
              <a:t>Ratio also used to show how many packages of M&amp;Ms in the big bag (numbers at the bottom). We can easily say that there are twice as many Red &amp; Blue type of packages as there are Red &amp; Yellow type.</a:t>
            </a:r>
          </a:p>
          <a:p>
            <a:pPr marL="228600" indent="-228600">
              <a:buFontTx/>
              <a:buAutoNum type="arabicPeriod"/>
              <a:defRPr/>
            </a:pPr>
            <a:r>
              <a:rPr lang="en-US" dirty="0"/>
              <a:t>Nominal is used to show that there are different types of little bags (very top). Red &amp; Orange is not same as Red and Yellow.</a:t>
            </a:r>
          </a:p>
          <a:p>
            <a:pPr marL="228600" indent="-228600">
              <a:buFontTx/>
              <a:buAutoNum type="arabicPeriod"/>
              <a:defRPr/>
            </a:pPr>
            <a:r>
              <a:rPr lang="en-US" dirty="0"/>
              <a:t>Nominal is also used to show different colors of M&amp;M. Yellow is not Red.</a:t>
            </a:r>
          </a:p>
          <a:p>
            <a:pPr marL="228600" indent="-228600">
              <a:buFontTx/>
              <a:buAutoNum type="arabicPeriod"/>
              <a:defRPr/>
            </a:pPr>
            <a:r>
              <a:rPr lang="en-US" dirty="0"/>
              <a:t>Interval is used to show the total number of M&amp;Ms per small bag (top left corner of each little graph). Since the numbers are close to each other it does not make sense to multiply or divide them. However, wee can say that in some packages there are couple more M&amp;Ms then in others.</a:t>
            </a:r>
          </a:p>
        </p:txBody>
      </p:sp>
      <p:sp>
        <p:nvSpPr>
          <p:cNvPr id="15364" name="Slide Number Placeholder 3">
            <a:extLst>
              <a:ext uri="{FF2B5EF4-FFF2-40B4-BE49-F238E27FC236}">
                <a16:creationId xmlns:a16="http://schemas.microsoft.com/office/drawing/2014/main" id="{6B990966-9E15-4EB6-BE91-311CE95768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F4DFD9C-867C-422C-88B9-D478709B8F7B}" type="slidenum">
              <a:rPr lang="en-US" altLang="en-US" smtClean="0"/>
              <a:pPr/>
              <a:t>22</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F2A9209-360F-448A-8A28-31EB6221E2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3D380FE8-FF60-418C-8237-E51D1262D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Data is grouped nominally twice (bag art then color) – but each group holds ratio data (number of M&amp;Ms)</a:t>
            </a:r>
          </a:p>
        </p:txBody>
      </p:sp>
      <p:sp>
        <p:nvSpPr>
          <p:cNvPr id="17412" name="Slide Number Placeholder 3">
            <a:extLst>
              <a:ext uri="{FF2B5EF4-FFF2-40B4-BE49-F238E27FC236}">
                <a16:creationId xmlns:a16="http://schemas.microsoft.com/office/drawing/2014/main" id="{21394626-C93F-4C4F-885C-7EF4655D38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6B4D24A-13FE-4FBF-B478-6584D0F9349E}" type="slidenum">
              <a:rPr lang="en-US" altLang="en-US" smtClean="0"/>
              <a:pPr/>
              <a:t>23</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D3E763-AB97-4492-8893-C4A96323CD5A}"/>
              </a:ext>
            </a:extLst>
          </p:cNvPr>
          <p:cNvSpPr>
            <a:spLocks noGrp="1"/>
          </p:cNvSpPr>
          <p:nvPr>
            <p:ph type="dt" sz="half" idx="10"/>
          </p:nvPr>
        </p:nvSpPr>
        <p:spPr/>
        <p:txBody>
          <a:bodyPr/>
          <a:lstStyle>
            <a:lvl1pPr>
              <a:defRPr/>
            </a:lvl1pPr>
          </a:lstStyle>
          <a:p>
            <a:pPr>
              <a:defRPr/>
            </a:pPr>
            <a:fld id="{63EAB960-852D-4DD0-A584-CEF39A386F44}" type="datetimeFigureOut">
              <a:rPr lang="en-US"/>
              <a:pPr>
                <a:defRPr/>
              </a:pPr>
              <a:t>7/22/2024</a:t>
            </a:fld>
            <a:endParaRPr lang="en-US"/>
          </a:p>
        </p:txBody>
      </p:sp>
      <p:sp>
        <p:nvSpPr>
          <p:cNvPr id="5" name="Footer Placeholder 4">
            <a:extLst>
              <a:ext uri="{FF2B5EF4-FFF2-40B4-BE49-F238E27FC236}">
                <a16:creationId xmlns:a16="http://schemas.microsoft.com/office/drawing/2014/main" id="{927927C3-0EBF-432A-8592-06CC21DEF59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AA46DC4-A16C-4FE6-829B-DA1E64897AA8}"/>
              </a:ext>
            </a:extLst>
          </p:cNvPr>
          <p:cNvSpPr>
            <a:spLocks noGrp="1"/>
          </p:cNvSpPr>
          <p:nvPr>
            <p:ph type="sldNum" sz="quarter" idx="12"/>
          </p:nvPr>
        </p:nvSpPr>
        <p:spPr/>
        <p:txBody>
          <a:bodyPr/>
          <a:lstStyle>
            <a:lvl1pPr>
              <a:defRPr/>
            </a:lvl1pPr>
          </a:lstStyle>
          <a:p>
            <a:pPr>
              <a:defRPr/>
            </a:pPr>
            <a:fld id="{BBF8635D-858C-42DF-BA68-0A7CC0EB2B50}" type="slidenum">
              <a:rPr lang="en-US" altLang="en-US"/>
              <a:pPr>
                <a:defRPr/>
              </a:pPr>
              <a:t>‹#›</a:t>
            </a:fld>
            <a:endParaRPr lang="en-US" altLang="en-US"/>
          </a:p>
        </p:txBody>
      </p:sp>
    </p:spTree>
    <p:extLst>
      <p:ext uri="{BB962C8B-B14F-4D97-AF65-F5344CB8AC3E}">
        <p14:creationId xmlns:p14="http://schemas.microsoft.com/office/powerpoint/2010/main" val="2625145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85904-6D5E-44F0-8AD6-C25C5FB4669A}"/>
              </a:ext>
            </a:extLst>
          </p:cNvPr>
          <p:cNvSpPr>
            <a:spLocks noGrp="1"/>
          </p:cNvSpPr>
          <p:nvPr>
            <p:ph type="dt" sz="half" idx="10"/>
          </p:nvPr>
        </p:nvSpPr>
        <p:spPr/>
        <p:txBody>
          <a:bodyPr/>
          <a:lstStyle>
            <a:lvl1pPr>
              <a:defRPr/>
            </a:lvl1pPr>
          </a:lstStyle>
          <a:p>
            <a:pPr>
              <a:defRPr/>
            </a:pPr>
            <a:fld id="{AE17F88E-B405-464E-AC71-78420CE8DDAB}" type="datetimeFigureOut">
              <a:rPr lang="en-US"/>
              <a:pPr>
                <a:defRPr/>
              </a:pPr>
              <a:t>7/22/2024</a:t>
            </a:fld>
            <a:endParaRPr lang="en-US"/>
          </a:p>
        </p:txBody>
      </p:sp>
      <p:sp>
        <p:nvSpPr>
          <p:cNvPr id="5" name="Footer Placeholder 4">
            <a:extLst>
              <a:ext uri="{FF2B5EF4-FFF2-40B4-BE49-F238E27FC236}">
                <a16:creationId xmlns:a16="http://schemas.microsoft.com/office/drawing/2014/main" id="{1079AC85-D7A7-4FBF-934B-85A0167C48A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036ACA4-1907-4DFD-8B94-EF7CC556CF33}"/>
              </a:ext>
            </a:extLst>
          </p:cNvPr>
          <p:cNvSpPr>
            <a:spLocks noGrp="1"/>
          </p:cNvSpPr>
          <p:nvPr>
            <p:ph type="sldNum" sz="quarter" idx="12"/>
          </p:nvPr>
        </p:nvSpPr>
        <p:spPr/>
        <p:txBody>
          <a:bodyPr/>
          <a:lstStyle>
            <a:lvl1pPr>
              <a:defRPr/>
            </a:lvl1pPr>
          </a:lstStyle>
          <a:p>
            <a:pPr>
              <a:defRPr/>
            </a:pPr>
            <a:fld id="{C73DAD38-5A4E-44E2-8C97-1D87C8B1571D}" type="slidenum">
              <a:rPr lang="en-US" altLang="en-US"/>
              <a:pPr>
                <a:defRPr/>
              </a:pPr>
              <a:t>‹#›</a:t>
            </a:fld>
            <a:endParaRPr lang="en-US" altLang="en-US"/>
          </a:p>
        </p:txBody>
      </p:sp>
    </p:spTree>
    <p:extLst>
      <p:ext uri="{BB962C8B-B14F-4D97-AF65-F5344CB8AC3E}">
        <p14:creationId xmlns:p14="http://schemas.microsoft.com/office/powerpoint/2010/main" val="310072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61584-FF24-434D-9849-BD18791ED723}"/>
              </a:ext>
            </a:extLst>
          </p:cNvPr>
          <p:cNvSpPr>
            <a:spLocks noGrp="1"/>
          </p:cNvSpPr>
          <p:nvPr>
            <p:ph type="dt" sz="half" idx="10"/>
          </p:nvPr>
        </p:nvSpPr>
        <p:spPr/>
        <p:txBody>
          <a:bodyPr/>
          <a:lstStyle>
            <a:lvl1pPr>
              <a:defRPr/>
            </a:lvl1pPr>
          </a:lstStyle>
          <a:p>
            <a:pPr>
              <a:defRPr/>
            </a:pPr>
            <a:fld id="{0631573E-F574-41E5-BC1E-857831744FA1}" type="datetimeFigureOut">
              <a:rPr lang="en-US"/>
              <a:pPr>
                <a:defRPr/>
              </a:pPr>
              <a:t>7/22/2024</a:t>
            </a:fld>
            <a:endParaRPr lang="en-US"/>
          </a:p>
        </p:txBody>
      </p:sp>
      <p:sp>
        <p:nvSpPr>
          <p:cNvPr id="5" name="Footer Placeholder 4">
            <a:extLst>
              <a:ext uri="{FF2B5EF4-FFF2-40B4-BE49-F238E27FC236}">
                <a16:creationId xmlns:a16="http://schemas.microsoft.com/office/drawing/2014/main" id="{3851A761-41E7-49E2-89AF-C8A5FF3D364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166AE6B-1DA9-4BCB-8CB3-F94F78C7B8E6}"/>
              </a:ext>
            </a:extLst>
          </p:cNvPr>
          <p:cNvSpPr>
            <a:spLocks noGrp="1"/>
          </p:cNvSpPr>
          <p:nvPr>
            <p:ph type="sldNum" sz="quarter" idx="12"/>
          </p:nvPr>
        </p:nvSpPr>
        <p:spPr/>
        <p:txBody>
          <a:bodyPr/>
          <a:lstStyle>
            <a:lvl1pPr>
              <a:defRPr/>
            </a:lvl1pPr>
          </a:lstStyle>
          <a:p>
            <a:pPr>
              <a:defRPr/>
            </a:pPr>
            <a:fld id="{A4E1E8E5-6887-4FD8-AD51-49010E5B3141}" type="slidenum">
              <a:rPr lang="en-US" altLang="en-US"/>
              <a:pPr>
                <a:defRPr/>
              </a:pPr>
              <a:t>‹#›</a:t>
            </a:fld>
            <a:endParaRPr lang="en-US" altLang="en-US"/>
          </a:p>
        </p:txBody>
      </p:sp>
    </p:spTree>
    <p:extLst>
      <p:ext uri="{BB962C8B-B14F-4D97-AF65-F5344CB8AC3E}">
        <p14:creationId xmlns:p14="http://schemas.microsoft.com/office/powerpoint/2010/main" val="2535060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No Footer">
    <p:spTree>
      <p:nvGrpSpPr>
        <p:cNvPr id="1" name=""/>
        <p:cNvGrpSpPr/>
        <p:nvPr/>
      </p:nvGrpSpPr>
      <p:grpSpPr>
        <a:xfrm>
          <a:off x="0" y="0"/>
          <a:ext cx="0" cy="0"/>
          <a:chOff x="0" y="0"/>
          <a:chExt cx="0" cy="0"/>
        </a:xfrm>
      </p:grpSpPr>
      <p:sp>
        <p:nvSpPr>
          <p:cNvPr id="4" name="Content Placeholder 2"/>
          <p:cNvSpPr>
            <a:spLocks noGrp="1"/>
          </p:cNvSpPr>
          <p:nvPr>
            <p:ph idx="10"/>
          </p:nvPr>
        </p:nvSpPr>
        <p:spPr>
          <a:xfrm>
            <a:off x="457200" y="165004"/>
            <a:ext cx="11734800" cy="1353554"/>
          </a:xfrm>
        </p:spPr>
        <p:txBody>
          <a:bodyPr>
            <a:normAutofit/>
          </a:bodyPr>
          <a:lstStyle>
            <a:lvl1pPr marL="0" indent="0">
              <a:lnSpc>
                <a:spcPct val="100000"/>
              </a:lnSpc>
              <a:spcBef>
                <a:spcPts val="0"/>
              </a:spcBef>
              <a:buClr>
                <a:schemeClr val="accent1"/>
              </a:buClr>
              <a:buFont typeface="Century Gothic" panose="020B0502020202020204" pitchFamily="34" charset="0"/>
              <a:buNone/>
              <a:defRPr sz="4400">
                <a:solidFill>
                  <a:schemeClr val="bg1">
                    <a:lumMod val="50000"/>
                  </a:schemeClr>
                </a:solidFill>
                <a:latin typeface="Century Gothic" panose="020B0502020202020204" pitchFamily="34" charset="0"/>
              </a:defRPr>
            </a:lvl1pPr>
            <a:lvl2pPr marL="457200" indent="0">
              <a:buClr>
                <a:schemeClr val="accent1"/>
              </a:buClr>
              <a:buNone/>
              <a:defRPr sz="2800">
                <a:solidFill>
                  <a:schemeClr val="tx1">
                    <a:lumMod val="75000"/>
                    <a:lumOff val="25000"/>
                  </a:schemeClr>
                </a:solidFill>
                <a:latin typeface="+mj-lt"/>
              </a:defRPr>
            </a:lvl2pPr>
            <a:lvl3pPr>
              <a:buClr>
                <a:schemeClr val="accent1"/>
              </a:buClr>
              <a:defRPr sz="2400">
                <a:solidFill>
                  <a:schemeClr val="tx1">
                    <a:lumMod val="75000"/>
                    <a:lumOff val="25000"/>
                  </a:schemeClr>
                </a:solidFill>
                <a:latin typeface="+mj-lt"/>
              </a:defRPr>
            </a:lvl3pPr>
            <a:lvl4pPr>
              <a:buClr>
                <a:schemeClr val="accent1"/>
              </a:buClr>
              <a:defRPr sz="2000">
                <a:solidFill>
                  <a:schemeClr val="tx1">
                    <a:lumMod val="75000"/>
                    <a:lumOff val="25000"/>
                  </a:schemeClr>
                </a:solidFill>
                <a:latin typeface="+mj-lt"/>
              </a:defRPr>
            </a:lvl4pPr>
            <a:lvl5pPr>
              <a:buClr>
                <a:schemeClr val="accent1"/>
              </a:buClr>
              <a:defRPr sz="2000">
                <a:solidFill>
                  <a:schemeClr val="tx1">
                    <a:lumMod val="75000"/>
                    <a:lumOff val="25000"/>
                  </a:schemeClr>
                </a:solidFill>
                <a:latin typeface="+mj-lt"/>
              </a:defRPr>
            </a:lvl5pPr>
          </a:lstStyle>
          <a:p>
            <a:pPr lvl="0"/>
            <a:r>
              <a:rPr lang="en-US"/>
              <a:t>Click to edit Master text styles</a:t>
            </a:r>
          </a:p>
        </p:txBody>
      </p:sp>
      <p:sp>
        <p:nvSpPr>
          <p:cNvPr id="5" name="Content Placeholder 2"/>
          <p:cNvSpPr>
            <a:spLocks noGrp="1"/>
          </p:cNvSpPr>
          <p:nvPr>
            <p:ph idx="1"/>
          </p:nvPr>
        </p:nvSpPr>
        <p:spPr>
          <a:xfrm>
            <a:off x="632517" y="1684421"/>
            <a:ext cx="11189369" cy="4860758"/>
          </a:xfrm>
        </p:spPr>
        <p:txBody>
          <a:bodyPr>
            <a:normAutofit/>
          </a:bodyPr>
          <a:lstStyle>
            <a:lvl1pPr marL="0" indent="0">
              <a:buClr>
                <a:schemeClr val="accent1"/>
              </a:buClr>
              <a:buFontTx/>
              <a:buNone/>
              <a:defRPr sz="3200">
                <a:solidFill>
                  <a:schemeClr val="tx1">
                    <a:lumMod val="75000"/>
                    <a:lumOff val="25000"/>
                  </a:schemeClr>
                </a:solidFill>
                <a:latin typeface="+mj-lt"/>
              </a:defRPr>
            </a:lvl1pPr>
            <a:lvl2pPr>
              <a:buClr>
                <a:schemeClr val="accent1"/>
              </a:buClr>
              <a:defRPr sz="2800">
                <a:solidFill>
                  <a:schemeClr val="tx1">
                    <a:lumMod val="75000"/>
                    <a:lumOff val="25000"/>
                  </a:schemeClr>
                </a:solidFill>
                <a:latin typeface="+mj-lt"/>
              </a:defRPr>
            </a:lvl2pPr>
            <a:lvl3pPr>
              <a:buClr>
                <a:schemeClr val="accent1"/>
              </a:buClr>
              <a:defRPr sz="2400">
                <a:solidFill>
                  <a:schemeClr val="tx1">
                    <a:lumMod val="75000"/>
                    <a:lumOff val="25000"/>
                  </a:schemeClr>
                </a:solidFill>
                <a:latin typeface="+mj-lt"/>
              </a:defRPr>
            </a:lvl3pPr>
            <a:lvl4pPr>
              <a:buClr>
                <a:schemeClr val="accent1"/>
              </a:buClr>
              <a:defRPr sz="2000">
                <a:solidFill>
                  <a:schemeClr val="tx1">
                    <a:lumMod val="75000"/>
                    <a:lumOff val="25000"/>
                  </a:schemeClr>
                </a:solidFill>
                <a:latin typeface="+mj-lt"/>
              </a:defRPr>
            </a:lvl4pPr>
            <a:lvl5pPr>
              <a:buClr>
                <a:schemeClr val="accent1"/>
              </a:buClr>
              <a:defRPr sz="2000">
                <a:solidFill>
                  <a:schemeClr val="tx1">
                    <a:lumMod val="75000"/>
                    <a:lumOff val="25000"/>
                  </a:schemeClr>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304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dented 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2319" y="1684421"/>
            <a:ext cx="9859568" cy="4881384"/>
          </a:xfrm>
        </p:spPr>
        <p:txBody>
          <a:bodyPr>
            <a:normAutofit/>
          </a:bodyPr>
          <a:lstStyle>
            <a:lvl1pPr marL="0" indent="0">
              <a:buClr>
                <a:schemeClr val="accent1"/>
              </a:buClr>
              <a:buFontTx/>
              <a:buNone/>
              <a:defRPr sz="3200">
                <a:solidFill>
                  <a:schemeClr val="tx1">
                    <a:lumMod val="75000"/>
                    <a:lumOff val="25000"/>
                  </a:schemeClr>
                </a:solidFill>
                <a:latin typeface="+mj-lt"/>
              </a:defRPr>
            </a:lvl1pPr>
            <a:lvl2pPr>
              <a:buClr>
                <a:schemeClr val="accent1"/>
              </a:buClr>
              <a:defRPr sz="2800">
                <a:solidFill>
                  <a:schemeClr val="tx1">
                    <a:lumMod val="75000"/>
                    <a:lumOff val="25000"/>
                  </a:schemeClr>
                </a:solidFill>
                <a:latin typeface="+mj-lt"/>
              </a:defRPr>
            </a:lvl2pPr>
            <a:lvl3pPr>
              <a:buClr>
                <a:schemeClr val="accent1"/>
              </a:buClr>
              <a:defRPr sz="2400">
                <a:solidFill>
                  <a:schemeClr val="tx1">
                    <a:lumMod val="75000"/>
                    <a:lumOff val="25000"/>
                  </a:schemeClr>
                </a:solidFill>
                <a:latin typeface="+mj-lt"/>
              </a:defRPr>
            </a:lvl3pPr>
            <a:lvl4pPr>
              <a:buClr>
                <a:schemeClr val="accent1"/>
              </a:buClr>
              <a:defRPr sz="2000">
                <a:solidFill>
                  <a:schemeClr val="tx1">
                    <a:lumMod val="75000"/>
                    <a:lumOff val="25000"/>
                  </a:schemeClr>
                </a:solidFill>
                <a:latin typeface="+mj-lt"/>
              </a:defRPr>
            </a:lvl4pPr>
            <a:lvl5pPr>
              <a:buClr>
                <a:schemeClr val="accent1"/>
              </a:buClr>
              <a:defRPr sz="2000">
                <a:solidFill>
                  <a:schemeClr val="tx1">
                    <a:lumMod val="75000"/>
                    <a:lumOff val="25000"/>
                  </a:schemeClr>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0"/>
          </p:nvPr>
        </p:nvSpPr>
        <p:spPr>
          <a:xfrm>
            <a:off x="465364" y="165004"/>
            <a:ext cx="11726636" cy="1353554"/>
          </a:xfrm>
        </p:spPr>
        <p:txBody>
          <a:bodyPr>
            <a:normAutofit/>
          </a:bodyPr>
          <a:lstStyle>
            <a:lvl1pPr marL="0" indent="0">
              <a:lnSpc>
                <a:spcPct val="100000"/>
              </a:lnSpc>
              <a:spcBef>
                <a:spcPts val="0"/>
              </a:spcBef>
              <a:buClr>
                <a:schemeClr val="accent1"/>
              </a:buClr>
              <a:buFont typeface="Century Gothic" panose="020B0502020202020204" pitchFamily="34" charset="0"/>
              <a:buNone/>
              <a:defRPr sz="4400">
                <a:solidFill>
                  <a:schemeClr val="bg1">
                    <a:lumMod val="50000"/>
                  </a:schemeClr>
                </a:solidFill>
                <a:latin typeface="Century Gothic" panose="020B0502020202020204" pitchFamily="34" charset="0"/>
              </a:defRPr>
            </a:lvl1pPr>
            <a:lvl2pPr marL="457200" indent="0">
              <a:buClr>
                <a:schemeClr val="accent1"/>
              </a:buClr>
              <a:buNone/>
              <a:defRPr sz="2800">
                <a:solidFill>
                  <a:schemeClr val="tx1">
                    <a:lumMod val="75000"/>
                    <a:lumOff val="25000"/>
                  </a:schemeClr>
                </a:solidFill>
                <a:latin typeface="+mj-lt"/>
              </a:defRPr>
            </a:lvl2pPr>
            <a:lvl3pPr>
              <a:buClr>
                <a:schemeClr val="accent1"/>
              </a:buClr>
              <a:defRPr sz="2400">
                <a:solidFill>
                  <a:schemeClr val="tx1">
                    <a:lumMod val="75000"/>
                    <a:lumOff val="25000"/>
                  </a:schemeClr>
                </a:solidFill>
                <a:latin typeface="+mj-lt"/>
              </a:defRPr>
            </a:lvl3pPr>
            <a:lvl4pPr>
              <a:buClr>
                <a:schemeClr val="accent1"/>
              </a:buClr>
              <a:defRPr sz="2000">
                <a:solidFill>
                  <a:schemeClr val="tx1">
                    <a:lumMod val="75000"/>
                    <a:lumOff val="25000"/>
                  </a:schemeClr>
                </a:solidFill>
                <a:latin typeface="+mj-lt"/>
              </a:defRPr>
            </a:lvl4pPr>
            <a:lvl5pPr>
              <a:buClr>
                <a:schemeClr val="accent1"/>
              </a:buClr>
              <a:defRPr sz="2000">
                <a:solidFill>
                  <a:schemeClr val="tx1">
                    <a:lumMod val="75000"/>
                    <a:lumOff val="25000"/>
                  </a:schemeClr>
                </a:solidFill>
                <a:latin typeface="+mj-lt"/>
              </a:defRPr>
            </a:lvl5pPr>
          </a:lstStyle>
          <a:p>
            <a:pPr lvl="0"/>
            <a:r>
              <a:rPr lang="en-US"/>
              <a:t>Click to edit Master text styles</a:t>
            </a:r>
          </a:p>
        </p:txBody>
      </p:sp>
    </p:spTree>
    <p:extLst>
      <p:ext uri="{BB962C8B-B14F-4D97-AF65-F5344CB8AC3E}">
        <p14:creationId xmlns:p14="http://schemas.microsoft.com/office/powerpoint/2010/main" val="2056684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3" descr="GDC13_PPT_Title.jpg">
            <a:extLst>
              <a:ext uri="{FF2B5EF4-FFF2-40B4-BE49-F238E27FC236}">
                <a16:creationId xmlns:a16="http://schemas.microsoft.com/office/drawing/2014/main" id="{1F1FF455-BA40-49AA-9E97-3DB62A2283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599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889000"/>
            <a:ext cx="10769600" cy="1041400"/>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711200" y="2006600"/>
            <a:ext cx="10769600" cy="3657600"/>
          </a:xfrm>
          <a:prstGeom prst="rect">
            <a:avLst/>
          </a:prstGeom>
        </p:spPr>
        <p:txBody>
          <a:bodyPr/>
          <a:lstStyle>
            <a:lvl1pPr indent="-365751">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71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B37E5-EF1F-4FF2-B127-C5DC2244EE8C}"/>
              </a:ext>
            </a:extLst>
          </p:cNvPr>
          <p:cNvSpPr>
            <a:spLocks noGrp="1"/>
          </p:cNvSpPr>
          <p:nvPr>
            <p:ph type="dt" sz="half" idx="10"/>
          </p:nvPr>
        </p:nvSpPr>
        <p:spPr/>
        <p:txBody>
          <a:bodyPr/>
          <a:lstStyle>
            <a:lvl1pPr>
              <a:defRPr/>
            </a:lvl1pPr>
          </a:lstStyle>
          <a:p>
            <a:pPr>
              <a:defRPr/>
            </a:pPr>
            <a:fld id="{3D561315-6417-4CA4-BECB-03522240CDA3}" type="datetimeFigureOut">
              <a:rPr lang="en-US"/>
              <a:pPr>
                <a:defRPr/>
              </a:pPr>
              <a:t>7/22/2024</a:t>
            </a:fld>
            <a:endParaRPr lang="en-US"/>
          </a:p>
        </p:txBody>
      </p:sp>
      <p:sp>
        <p:nvSpPr>
          <p:cNvPr id="5" name="Footer Placeholder 4">
            <a:extLst>
              <a:ext uri="{FF2B5EF4-FFF2-40B4-BE49-F238E27FC236}">
                <a16:creationId xmlns:a16="http://schemas.microsoft.com/office/drawing/2014/main" id="{7636330D-E313-479A-AEE0-4333527F477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636E7C0-7C1A-4B68-BB4C-6259D3C403CD}"/>
              </a:ext>
            </a:extLst>
          </p:cNvPr>
          <p:cNvSpPr>
            <a:spLocks noGrp="1"/>
          </p:cNvSpPr>
          <p:nvPr>
            <p:ph type="sldNum" sz="quarter" idx="12"/>
          </p:nvPr>
        </p:nvSpPr>
        <p:spPr/>
        <p:txBody>
          <a:bodyPr/>
          <a:lstStyle>
            <a:lvl1pPr>
              <a:defRPr/>
            </a:lvl1pPr>
          </a:lstStyle>
          <a:p>
            <a:pPr>
              <a:defRPr/>
            </a:pPr>
            <a:fld id="{F661E51F-39BA-486B-92CC-29370071C1D8}" type="slidenum">
              <a:rPr lang="en-US" altLang="en-US"/>
              <a:pPr>
                <a:defRPr/>
              </a:pPr>
              <a:t>‹#›</a:t>
            </a:fld>
            <a:endParaRPr lang="en-US" altLang="en-US"/>
          </a:p>
        </p:txBody>
      </p:sp>
    </p:spTree>
    <p:extLst>
      <p:ext uri="{BB962C8B-B14F-4D97-AF65-F5344CB8AC3E}">
        <p14:creationId xmlns:p14="http://schemas.microsoft.com/office/powerpoint/2010/main" val="3252158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43A1FEF-B9E1-4427-B45A-8110CD58125E}"/>
              </a:ext>
            </a:extLst>
          </p:cNvPr>
          <p:cNvSpPr>
            <a:spLocks noGrp="1"/>
          </p:cNvSpPr>
          <p:nvPr>
            <p:ph type="dt" sz="half" idx="10"/>
          </p:nvPr>
        </p:nvSpPr>
        <p:spPr/>
        <p:txBody>
          <a:bodyPr/>
          <a:lstStyle>
            <a:lvl1pPr>
              <a:defRPr/>
            </a:lvl1pPr>
          </a:lstStyle>
          <a:p>
            <a:pPr>
              <a:defRPr/>
            </a:pPr>
            <a:fld id="{35EBCDA7-44AA-438A-8330-664AF951082A}" type="datetimeFigureOut">
              <a:rPr lang="en-US"/>
              <a:pPr>
                <a:defRPr/>
              </a:pPr>
              <a:t>7/22/2024</a:t>
            </a:fld>
            <a:endParaRPr lang="en-US"/>
          </a:p>
        </p:txBody>
      </p:sp>
      <p:sp>
        <p:nvSpPr>
          <p:cNvPr id="5" name="Footer Placeholder 4">
            <a:extLst>
              <a:ext uri="{FF2B5EF4-FFF2-40B4-BE49-F238E27FC236}">
                <a16:creationId xmlns:a16="http://schemas.microsoft.com/office/drawing/2014/main" id="{BA72DCCB-7983-4348-87C8-A35E70DDDD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3AC2909-C9D7-40AC-B3B5-B7009C410DDD}"/>
              </a:ext>
            </a:extLst>
          </p:cNvPr>
          <p:cNvSpPr>
            <a:spLocks noGrp="1"/>
          </p:cNvSpPr>
          <p:nvPr>
            <p:ph type="sldNum" sz="quarter" idx="12"/>
          </p:nvPr>
        </p:nvSpPr>
        <p:spPr/>
        <p:txBody>
          <a:bodyPr/>
          <a:lstStyle>
            <a:lvl1pPr>
              <a:defRPr/>
            </a:lvl1pPr>
          </a:lstStyle>
          <a:p>
            <a:pPr>
              <a:defRPr/>
            </a:pPr>
            <a:fld id="{A2040B52-06C3-4D69-8223-A6B1A9B04575}" type="slidenum">
              <a:rPr lang="en-US" altLang="en-US"/>
              <a:pPr>
                <a:defRPr/>
              </a:pPr>
              <a:t>‹#›</a:t>
            </a:fld>
            <a:endParaRPr lang="en-US" altLang="en-US"/>
          </a:p>
        </p:txBody>
      </p:sp>
    </p:spTree>
    <p:extLst>
      <p:ext uri="{BB962C8B-B14F-4D97-AF65-F5344CB8AC3E}">
        <p14:creationId xmlns:p14="http://schemas.microsoft.com/office/powerpoint/2010/main" val="2239519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3ACCDAA-39FC-4BDD-9ED9-70F6664834F3}"/>
              </a:ext>
            </a:extLst>
          </p:cNvPr>
          <p:cNvSpPr>
            <a:spLocks noGrp="1"/>
          </p:cNvSpPr>
          <p:nvPr>
            <p:ph type="dt" sz="half" idx="10"/>
          </p:nvPr>
        </p:nvSpPr>
        <p:spPr/>
        <p:txBody>
          <a:bodyPr/>
          <a:lstStyle>
            <a:lvl1pPr>
              <a:defRPr/>
            </a:lvl1pPr>
          </a:lstStyle>
          <a:p>
            <a:pPr>
              <a:defRPr/>
            </a:pPr>
            <a:fld id="{17B19CB9-A033-479C-AA28-D0351791C7DB}" type="datetimeFigureOut">
              <a:rPr lang="en-US"/>
              <a:pPr>
                <a:defRPr/>
              </a:pPr>
              <a:t>7/22/2024</a:t>
            </a:fld>
            <a:endParaRPr lang="en-US"/>
          </a:p>
        </p:txBody>
      </p:sp>
      <p:sp>
        <p:nvSpPr>
          <p:cNvPr id="6" name="Footer Placeholder 4">
            <a:extLst>
              <a:ext uri="{FF2B5EF4-FFF2-40B4-BE49-F238E27FC236}">
                <a16:creationId xmlns:a16="http://schemas.microsoft.com/office/drawing/2014/main" id="{9FB3F91C-B9E6-4602-89F0-93F86E3D689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9346944-B1E9-46DD-91D5-76A8C537E248}"/>
              </a:ext>
            </a:extLst>
          </p:cNvPr>
          <p:cNvSpPr>
            <a:spLocks noGrp="1"/>
          </p:cNvSpPr>
          <p:nvPr>
            <p:ph type="sldNum" sz="quarter" idx="12"/>
          </p:nvPr>
        </p:nvSpPr>
        <p:spPr/>
        <p:txBody>
          <a:bodyPr/>
          <a:lstStyle>
            <a:lvl1pPr>
              <a:defRPr/>
            </a:lvl1pPr>
          </a:lstStyle>
          <a:p>
            <a:pPr>
              <a:defRPr/>
            </a:pPr>
            <a:fld id="{CB6FF6EA-1A21-4F2B-9355-7415F6651274}" type="slidenum">
              <a:rPr lang="en-US" altLang="en-US"/>
              <a:pPr>
                <a:defRPr/>
              </a:pPr>
              <a:t>‹#›</a:t>
            </a:fld>
            <a:endParaRPr lang="en-US" altLang="en-US"/>
          </a:p>
        </p:txBody>
      </p:sp>
    </p:spTree>
    <p:extLst>
      <p:ext uri="{BB962C8B-B14F-4D97-AF65-F5344CB8AC3E}">
        <p14:creationId xmlns:p14="http://schemas.microsoft.com/office/powerpoint/2010/main" val="3766479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ACD6CDD-B5A8-4E6D-88C1-9A52B3329F3C}"/>
              </a:ext>
            </a:extLst>
          </p:cNvPr>
          <p:cNvSpPr>
            <a:spLocks noGrp="1"/>
          </p:cNvSpPr>
          <p:nvPr>
            <p:ph type="dt" sz="half" idx="10"/>
          </p:nvPr>
        </p:nvSpPr>
        <p:spPr/>
        <p:txBody>
          <a:bodyPr/>
          <a:lstStyle>
            <a:lvl1pPr>
              <a:defRPr/>
            </a:lvl1pPr>
          </a:lstStyle>
          <a:p>
            <a:pPr>
              <a:defRPr/>
            </a:pPr>
            <a:fld id="{7D83CC16-7F74-4986-AF97-B621B452DA83}" type="datetimeFigureOut">
              <a:rPr lang="en-US"/>
              <a:pPr>
                <a:defRPr/>
              </a:pPr>
              <a:t>7/22/2024</a:t>
            </a:fld>
            <a:endParaRPr lang="en-US"/>
          </a:p>
        </p:txBody>
      </p:sp>
      <p:sp>
        <p:nvSpPr>
          <p:cNvPr id="8" name="Footer Placeholder 4">
            <a:extLst>
              <a:ext uri="{FF2B5EF4-FFF2-40B4-BE49-F238E27FC236}">
                <a16:creationId xmlns:a16="http://schemas.microsoft.com/office/drawing/2014/main" id="{5CBF0D7A-0CE6-40CB-A4D3-C74386B6ED0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7EB47F5-5B0F-47F6-B0E0-DAA3F676B2AB}"/>
              </a:ext>
            </a:extLst>
          </p:cNvPr>
          <p:cNvSpPr>
            <a:spLocks noGrp="1"/>
          </p:cNvSpPr>
          <p:nvPr>
            <p:ph type="sldNum" sz="quarter" idx="12"/>
          </p:nvPr>
        </p:nvSpPr>
        <p:spPr/>
        <p:txBody>
          <a:bodyPr/>
          <a:lstStyle>
            <a:lvl1pPr>
              <a:defRPr/>
            </a:lvl1pPr>
          </a:lstStyle>
          <a:p>
            <a:pPr>
              <a:defRPr/>
            </a:pPr>
            <a:fld id="{5F7613CD-DAE0-435F-8115-B0082600A96D}" type="slidenum">
              <a:rPr lang="en-US" altLang="en-US"/>
              <a:pPr>
                <a:defRPr/>
              </a:pPr>
              <a:t>‹#›</a:t>
            </a:fld>
            <a:endParaRPr lang="en-US" altLang="en-US"/>
          </a:p>
        </p:txBody>
      </p:sp>
    </p:spTree>
    <p:extLst>
      <p:ext uri="{BB962C8B-B14F-4D97-AF65-F5344CB8AC3E}">
        <p14:creationId xmlns:p14="http://schemas.microsoft.com/office/powerpoint/2010/main" val="1983853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B82EBB-CAA3-4E81-988E-E9A7D7E8BA76}"/>
              </a:ext>
            </a:extLst>
          </p:cNvPr>
          <p:cNvSpPr>
            <a:spLocks noGrp="1"/>
          </p:cNvSpPr>
          <p:nvPr>
            <p:ph type="dt" sz="half" idx="10"/>
          </p:nvPr>
        </p:nvSpPr>
        <p:spPr/>
        <p:txBody>
          <a:bodyPr/>
          <a:lstStyle>
            <a:lvl1pPr>
              <a:defRPr/>
            </a:lvl1pPr>
          </a:lstStyle>
          <a:p>
            <a:pPr>
              <a:defRPr/>
            </a:pPr>
            <a:fld id="{380C8DA3-3982-4238-9664-2BCC410DFFE2}" type="datetimeFigureOut">
              <a:rPr lang="en-US"/>
              <a:pPr>
                <a:defRPr/>
              </a:pPr>
              <a:t>7/22/2024</a:t>
            </a:fld>
            <a:endParaRPr lang="en-US"/>
          </a:p>
        </p:txBody>
      </p:sp>
      <p:sp>
        <p:nvSpPr>
          <p:cNvPr id="4" name="Footer Placeholder 4">
            <a:extLst>
              <a:ext uri="{FF2B5EF4-FFF2-40B4-BE49-F238E27FC236}">
                <a16:creationId xmlns:a16="http://schemas.microsoft.com/office/drawing/2014/main" id="{B1FACE6D-60E0-45F2-A0D9-805523DF03B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38A66904-FEED-4D54-9176-7F7F6BA8D3EB}"/>
              </a:ext>
            </a:extLst>
          </p:cNvPr>
          <p:cNvSpPr>
            <a:spLocks noGrp="1"/>
          </p:cNvSpPr>
          <p:nvPr>
            <p:ph type="sldNum" sz="quarter" idx="12"/>
          </p:nvPr>
        </p:nvSpPr>
        <p:spPr/>
        <p:txBody>
          <a:bodyPr/>
          <a:lstStyle>
            <a:lvl1pPr>
              <a:defRPr/>
            </a:lvl1pPr>
          </a:lstStyle>
          <a:p>
            <a:pPr>
              <a:defRPr/>
            </a:pPr>
            <a:fld id="{1C02DAF8-24D4-463A-BF74-9CFEE851A95B}" type="slidenum">
              <a:rPr lang="en-US" altLang="en-US"/>
              <a:pPr>
                <a:defRPr/>
              </a:pPr>
              <a:t>‹#›</a:t>
            </a:fld>
            <a:endParaRPr lang="en-US" altLang="en-US"/>
          </a:p>
        </p:txBody>
      </p:sp>
    </p:spTree>
    <p:extLst>
      <p:ext uri="{BB962C8B-B14F-4D97-AF65-F5344CB8AC3E}">
        <p14:creationId xmlns:p14="http://schemas.microsoft.com/office/powerpoint/2010/main" val="286908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8F025B3-97CB-44CE-B71D-405E29327AF9}"/>
              </a:ext>
            </a:extLst>
          </p:cNvPr>
          <p:cNvSpPr>
            <a:spLocks noGrp="1"/>
          </p:cNvSpPr>
          <p:nvPr>
            <p:ph type="dt" sz="half" idx="10"/>
          </p:nvPr>
        </p:nvSpPr>
        <p:spPr/>
        <p:txBody>
          <a:bodyPr/>
          <a:lstStyle>
            <a:lvl1pPr>
              <a:defRPr/>
            </a:lvl1pPr>
          </a:lstStyle>
          <a:p>
            <a:pPr>
              <a:defRPr/>
            </a:pPr>
            <a:fld id="{D8AA3A69-F95C-4922-8B98-855642147006}" type="datetimeFigureOut">
              <a:rPr lang="en-US"/>
              <a:pPr>
                <a:defRPr/>
              </a:pPr>
              <a:t>7/22/2024</a:t>
            </a:fld>
            <a:endParaRPr lang="en-US"/>
          </a:p>
        </p:txBody>
      </p:sp>
      <p:sp>
        <p:nvSpPr>
          <p:cNvPr id="3" name="Footer Placeholder 4">
            <a:extLst>
              <a:ext uri="{FF2B5EF4-FFF2-40B4-BE49-F238E27FC236}">
                <a16:creationId xmlns:a16="http://schemas.microsoft.com/office/drawing/2014/main" id="{04D7ABFF-CC61-404F-AA1C-23F5FDD7D5A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1BF4632-0ED1-4CA5-BB67-074D77DD8FA7}"/>
              </a:ext>
            </a:extLst>
          </p:cNvPr>
          <p:cNvSpPr>
            <a:spLocks noGrp="1"/>
          </p:cNvSpPr>
          <p:nvPr>
            <p:ph type="sldNum" sz="quarter" idx="12"/>
          </p:nvPr>
        </p:nvSpPr>
        <p:spPr/>
        <p:txBody>
          <a:bodyPr/>
          <a:lstStyle>
            <a:lvl1pPr>
              <a:defRPr/>
            </a:lvl1pPr>
          </a:lstStyle>
          <a:p>
            <a:pPr>
              <a:defRPr/>
            </a:pPr>
            <a:fld id="{89889621-3B28-415F-9A82-E96F9A74EA99}" type="slidenum">
              <a:rPr lang="en-US" altLang="en-US"/>
              <a:pPr>
                <a:defRPr/>
              </a:pPr>
              <a:t>‹#›</a:t>
            </a:fld>
            <a:endParaRPr lang="en-US" altLang="en-US"/>
          </a:p>
        </p:txBody>
      </p:sp>
    </p:spTree>
    <p:extLst>
      <p:ext uri="{BB962C8B-B14F-4D97-AF65-F5344CB8AC3E}">
        <p14:creationId xmlns:p14="http://schemas.microsoft.com/office/powerpoint/2010/main" val="2192259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E3DBC421-1624-4C57-9F10-858950DFC94C}"/>
              </a:ext>
            </a:extLst>
          </p:cNvPr>
          <p:cNvSpPr>
            <a:spLocks noGrp="1"/>
          </p:cNvSpPr>
          <p:nvPr>
            <p:ph type="dt" sz="half" idx="10"/>
          </p:nvPr>
        </p:nvSpPr>
        <p:spPr/>
        <p:txBody>
          <a:bodyPr/>
          <a:lstStyle>
            <a:lvl1pPr>
              <a:defRPr/>
            </a:lvl1pPr>
          </a:lstStyle>
          <a:p>
            <a:pPr>
              <a:defRPr/>
            </a:pPr>
            <a:fld id="{A19FD3B2-A292-4E5E-BCB4-3A016A35434C}" type="datetimeFigureOut">
              <a:rPr lang="en-US"/>
              <a:pPr>
                <a:defRPr/>
              </a:pPr>
              <a:t>7/22/2024</a:t>
            </a:fld>
            <a:endParaRPr lang="en-US"/>
          </a:p>
        </p:txBody>
      </p:sp>
      <p:sp>
        <p:nvSpPr>
          <p:cNvPr id="6" name="Footer Placeholder 4">
            <a:extLst>
              <a:ext uri="{FF2B5EF4-FFF2-40B4-BE49-F238E27FC236}">
                <a16:creationId xmlns:a16="http://schemas.microsoft.com/office/drawing/2014/main" id="{3BC8A9E2-692F-4B61-8BD3-B88C70E500C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B6649F1-243A-4341-8BE4-0F9B578EC729}"/>
              </a:ext>
            </a:extLst>
          </p:cNvPr>
          <p:cNvSpPr>
            <a:spLocks noGrp="1"/>
          </p:cNvSpPr>
          <p:nvPr>
            <p:ph type="sldNum" sz="quarter" idx="12"/>
          </p:nvPr>
        </p:nvSpPr>
        <p:spPr/>
        <p:txBody>
          <a:bodyPr/>
          <a:lstStyle>
            <a:lvl1pPr>
              <a:defRPr/>
            </a:lvl1pPr>
          </a:lstStyle>
          <a:p>
            <a:pPr>
              <a:defRPr/>
            </a:pPr>
            <a:fld id="{99A432DB-E56A-49E2-80B6-B336DA093548}" type="slidenum">
              <a:rPr lang="en-US" altLang="en-US"/>
              <a:pPr>
                <a:defRPr/>
              </a:pPr>
              <a:t>‹#›</a:t>
            </a:fld>
            <a:endParaRPr lang="en-US" altLang="en-US"/>
          </a:p>
        </p:txBody>
      </p:sp>
    </p:spTree>
    <p:extLst>
      <p:ext uri="{BB962C8B-B14F-4D97-AF65-F5344CB8AC3E}">
        <p14:creationId xmlns:p14="http://schemas.microsoft.com/office/powerpoint/2010/main" val="2880539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B4569AF6-AD97-480E-9DC0-F3CB2C8F0BE8}"/>
              </a:ext>
            </a:extLst>
          </p:cNvPr>
          <p:cNvSpPr>
            <a:spLocks noGrp="1"/>
          </p:cNvSpPr>
          <p:nvPr>
            <p:ph type="dt" sz="half" idx="10"/>
          </p:nvPr>
        </p:nvSpPr>
        <p:spPr/>
        <p:txBody>
          <a:bodyPr/>
          <a:lstStyle>
            <a:lvl1pPr>
              <a:defRPr/>
            </a:lvl1pPr>
          </a:lstStyle>
          <a:p>
            <a:pPr>
              <a:defRPr/>
            </a:pPr>
            <a:fld id="{7CF3804B-6294-4EB6-8417-74BEF2D51A02}" type="datetimeFigureOut">
              <a:rPr lang="en-US"/>
              <a:pPr>
                <a:defRPr/>
              </a:pPr>
              <a:t>7/22/2024</a:t>
            </a:fld>
            <a:endParaRPr lang="en-US"/>
          </a:p>
        </p:txBody>
      </p:sp>
      <p:sp>
        <p:nvSpPr>
          <p:cNvPr id="6" name="Footer Placeholder 4">
            <a:extLst>
              <a:ext uri="{FF2B5EF4-FFF2-40B4-BE49-F238E27FC236}">
                <a16:creationId xmlns:a16="http://schemas.microsoft.com/office/drawing/2014/main" id="{F2753E92-26FC-4D17-8EFE-B2FA66CE374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B789683-C0E9-4F31-9515-9DB41F2778CE}"/>
              </a:ext>
            </a:extLst>
          </p:cNvPr>
          <p:cNvSpPr>
            <a:spLocks noGrp="1"/>
          </p:cNvSpPr>
          <p:nvPr>
            <p:ph type="sldNum" sz="quarter" idx="12"/>
          </p:nvPr>
        </p:nvSpPr>
        <p:spPr/>
        <p:txBody>
          <a:bodyPr/>
          <a:lstStyle>
            <a:lvl1pPr>
              <a:defRPr/>
            </a:lvl1pPr>
          </a:lstStyle>
          <a:p>
            <a:pPr>
              <a:defRPr/>
            </a:pPr>
            <a:fld id="{399A8EA8-89A6-485E-943C-E081E452D1A3}" type="slidenum">
              <a:rPr lang="en-US" altLang="en-US"/>
              <a:pPr>
                <a:defRPr/>
              </a:pPr>
              <a:t>‹#›</a:t>
            </a:fld>
            <a:endParaRPr lang="en-US" altLang="en-US"/>
          </a:p>
        </p:txBody>
      </p:sp>
    </p:spTree>
    <p:extLst>
      <p:ext uri="{BB962C8B-B14F-4D97-AF65-F5344CB8AC3E}">
        <p14:creationId xmlns:p14="http://schemas.microsoft.com/office/powerpoint/2010/main" val="2108576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4CD4743-566E-4497-A21C-4A3C3023765C}"/>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D929D81-893E-4F30-940A-A82D49CEBC02}"/>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F4FC547-8B42-4207-BA4E-0128223C84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85C09517-6617-42C1-A1A5-A8EC3B4DDE70}" type="datetimeFigureOut">
              <a:rPr lang="en-US"/>
              <a:pPr>
                <a:defRPr/>
              </a:pPr>
              <a:t>7/22/2024</a:t>
            </a:fld>
            <a:endParaRPr lang="en-US"/>
          </a:p>
        </p:txBody>
      </p:sp>
      <p:sp>
        <p:nvSpPr>
          <p:cNvPr id="5" name="Footer Placeholder 4">
            <a:extLst>
              <a:ext uri="{FF2B5EF4-FFF2-40B4-BE49-F238E27FC236}">
                <a16:creationId xmlns:a16="http://schemas.microsoft.com/office/drawing/2014/main" id="{D4320859-DAC2-4FFD-921A-5BB931E8D3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D82BCF68-3BB7-4390-843A-B4B7D23D2BC7}"/>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F541612-DBA5-4682-BD75-0FA5587DF10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5.bin"/><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C467B134-8BA3-438F-8267-EBF1919CE72B}"/>
              </a:ext>
            </a:extLst>
          </p:cNvPr>
          <p:cNvSpPr>
            <a:spLocks noGrp="1"/>
          </p:cNvSpPr>
          <p:nvPr>
            <p:ph type="ctrTitle"/>
          </p:nvPr>
        </p:nvSpPr>
        <p:spPr>
          <a:xfrm>
            <a:off x="452439" y="873580"/>
            <a:ext cx="11241087" cy="3128405"/>
          </a:xfrm>
        </p:spPr>
        <p:txBody>
          <a:bodyPr/>
          <a:lstStyle/>
          <a:p>
            <a:pPr eaLnBrk="1" hangingPunct="1"/>
            <a:r>
              <a:rPr lang="en-US" altLang="en-US" sz="6600" dirty="0"/>
              <a:t>Artificial Intelligence for Games</a:t>
            </a:r>
            <a:br>
              <a:rPr lang="en-US" altLang="en-US" sz="6600" dirty="0"/>
            </a:br>
            <a:br>
              <a:rPr lang="en-US" altLang="en-US" sz="2000" dirty="0"/>
            </a:br>
            <a:r>
              <a:rPr lang="en-US" altLang="en-US" sz="3200" dirty="0"/>
              <a:t>Week 11 – Randomness</a:t>
            </a:r>
            <a:br>
              <a:rPr lang="en-US" altLang="en-US" sz="3200" dirty="0"/>
            </a:br>
            <a:r>
              <a:rPr lang="en-US" altLang="en-US" sz="3200" dirty="0"/>
              <a:t>Steve Rabin</a:t>
            </a:r>
            <a:endParaRPr lang="en-US" altLang="en-US" dirty="0"/>
          </a:p>
        </p:txBody>
      </p:sp>
      <p:sp>
        <p:nvSpPr>
          <p:cNvPr id="2051" name="Subtitle 2">
            <a:extLst>
              <a:ext uri="{FF2B5EF4-FFF2-40B4-BE49-F238E27FC236}">
                <a16:creationId xmlns:a16="http://schemas.microsoft.com/office/drawing/2014/main" id="{E6D75091-AAA9-418A-82C8-749633C48C71}"/>
              </a:ext>
            </a:extLst>
          </p:cNvPr>
          <p:cNvSpPr>
            <a:spLocks noGrp="1"/>
          </p:cNvSpPr>
          <p:nvPr>
            <p:ph type="subTitle" idx="1"/>
          </p:nvPr>
        </p:nvSpPr>
        <p:spPr>
          <a:xfrm>
            <a:off x="948971" y="5720638"/>
            <a:ext cx="10248021" cy="527567"/>
          </a:xfrm>
        </p:spPr>
        <p:txBody>
          <a:bodyPr/>
          <a:lstStyle/>
          <a:p>
            <a:pPr eaLnBrk="1" hangingPunct="1"/>
            <a:r>
              <a:rPr lang="en-US" altLang="en-US" sz="2000" dirty="0">
                <a:latin typeface="+mj-lt"/>
              </a:rPr>
              <a:t>TAs: Jian Kai </a:t>
            </a:r>
            <a:r>
              <a:rPr lang="en-US" altLang="en-US" sz="2000" dirty="0" err="1">
                <a:latin typeface="+mj-lt"/>
              </a:rPr>
              <a:t>Phua</a:t>
            </a:r>
            <a:r>
              <a:rPr lang="en-US" altLang="en-US" sz="2000" dirty="0">
                <a:latin typeface="+mj-lt"/>
              </a:rPr>
              <a:t>, Brandon Hsu, Zak Stephenson, Keaton Sullivan, John Tseng, Andrew </a:t>
            </a:r>
            <a:r>
              <a:rPr lang="en-US" altLang="en-US" sz="2000" dirty="0" err="1">
                <a:latin typeface="+mj-lt"/>
              </a:rPr>
              <a:t>Roulst</a:t>
            </a:r>
            <a:endParaRPr lang="en-US" altLang="en-US" sz="2000" dirty="0"/>
          </a:p>
        </p:txBody>
      </p:sp>
      <p:sp>
        <p:nvSpPr>
          <p:cNvPr id="4" name="Subtitle 2">
            <a:extLst>
              <a:ext uri="{FF2B5EF4-FFF2-40B4-BE49-F238E27FC236}">
                <a16:creationId xmlns:a16="http://schemas.microsoft.com/office/drawing/2014/main" id="{B29F44BB-4A14-596F-E2C7-D23E2200456F}"/>
              </a:ext>
            </a:extLst>
          </p:cNvPr>
          <p:cNvSpPr txBox="1">
            <a:spLocks/>
          </p:cNvSpPr>
          <p:nvPr/>
        </p:nvSpPr>
        <p:spPr bwMode="auto">
          <a:xfrm>
            <a:off x="1322708" y="5010129"/>
            <a:ext cx="9500547" cy="75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377" eaLnBrk="1" hangingPunct="1"/>
            <a:r>
              <a:rPr lang="en-US" altLang="en-US" sz="1400" dirty="0">
                <a:latin typeface="+mj-lt"/>
              </a:rPr>
              <a:t>For help on projects, email everyone (select and copy this string from the start of any class PowerPoint):</a:t>
            </a:r>
          </a:p>
          <a:p>
            <a:pPr defTabSz="914377" eaLnBrk="1" hangingPunct="1"/>
            <a:r>
              <a:rPr lang="en-US" altLang="en-US" sz="1400" dirty="0">
                <a:latin typeface="+mj-lt"/>
              </a:rPr>
              <a:t>steve.rabin@gmail.com, </a:t>
            </a:r>
            <a:r>
              <a:rPr lang="en-US" sz="1400" dirty="0">
                <a:solidFill>
                  <a:srgbClr val="1D2125"/>
                </a:solidFill>
                <a:latin typeface="+mj-lt"/>
              </a:rPr>
              <a:t>p.jiankai@digipen.edu, b.hsu@digipen.edu, zak.s@digipen.edu, keaton.sullivan@digipen.edu, john.tseng@digipen.edu, a.roulst@digipen.edu</a:t>
            </a:r>
            <a:endParaRPr lang="en-US" altLang="en-US" sz="14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C6727-320B-43A9-90BE-1B566A6D81A6}"/>
              </a:ext>
            </a:extLst>
          </p:cNvPr>
          <p:cNvSpPr>
            <a:spLocks noGrp="1"/>
          </p:cNvSpPr>
          <p:nvPr>
            <p:ph type="title"/>
          </p:nvPr>
        </p:nvSpPr>
        <p:spPr/>
        <p:txBody>
          <a:bodyPr rtlCol="0">
            <a:normAutofit fontScale="90000"/>
          </a:bodyPr>
          <a:lstStyle/>
          <a:p>
            <a:pPr eaLnBrk="1" fontAlgn="auto" hangingPunct="1">
              <a:spcAft>
                <a:spcPts val="0"/>
              </a:spcAft>
              <a:defRPr/>
            </a:pPr>
            <a:r>
              <a:rPr lang="en-US" altLang="en-US" sz="6000" dirty="0">
                <a:solidFill>
                  <a:schemeClr val="tx1">
                    <a:lumMod val="75000"/>
                    <a:lumOff val="25000"/>
                  </a:schemeClr>
                </a:solidFill>
              </a:rPr>
              <a:t>Gaussian Randomness</a:t>
            </a:r>
            <a:br>
              <a:rPr lang="en-US" altLang="en-US" sz="7300" dirty="0">
                <a:solidFill>
                  <a:schemeClr val="tx1">
                    <a:lumMod val="75000"/>
                    <a:lumOff val="25000"/>
                  </a:schemeClr>
                </a:solidFill>
              </a:rPr>
            </a:br>
            <a:r>
              <a:rPr lang="en-US" altLang="en-US" dirty="0">
                <a:solidFill>
                  <a:schemeClr val="tx1">
                    <a:lumMod val="75000"/>
                    <a:lumOff val="25000"/>
                  </a:schemeClr>
                </a:solidFill>
              </a:rPr>
              <a:t>(Normal Distribution, 68–95–99.7 Rule)</a:t>
            </a:r>
            <a:endParaRPr lang="en-US" dirty="0">
              <a:solidFill>
                <a:schemeClr val="tx1">
                  <a:lumMod val="75000"/>
                  <a:lumOff val="25000"/>
                </a:schemeClr>
              </a:solidFill>
            </a:endParaRPr>
          </a:p>
        </p:txBody>
      </p:sp>
      <p:pic>
        <p:nvPicPr>
          <p:cNvPr id="14339" name="Picture 4" descr="GaussianRandomness_Figure1">
            <a:extLst>
              <a:ext uri="{FF2B5EF4-FFF2-40B4-BE49-F238E27FC236}">
                <a16:creationId xmlns:a16="http://schemas.microsoft.com/office/drawing/2014/main" id="{0F0BD30B-7169-404E-AC9A-DA40FD83C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38" y="2482850"/>
            <a:ext cx="9886950" cy="380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96283BA-287E-4E9C-9D3A-5D8EE19782CD}"/>
              </a:ext>
            </a:extLst>
          </p:cNvPr>
          <p:cNvSpPr>
            <a:spLocks noGrp="1"/>
          </p:cNvSpPr>
          <p:nvPr>
            <p:ph type="title"/>
          </p:nvPr>
        </p:nvSpPr>
        <p:spPr>
          <a:xfrm>
            <a:off x="838200" y="377825"/>
            <a:ext cx="10515600" cy="1325563"/>
          </a:xfrm>
        </p:spPr>
        <p:txBody>
          <a:bodyPr/>
          <a:lstStyle/>
          <a:p>
            <a:pPr eaLnBrk="1" hangingPunct="1">
              <a:defRPr/>
            </a:pPr>
            <a:r>
              <a:rPr lang="en-US" altLang="en-US" sz="5400" dirty="0">
                <a:solidFill>
                  <a:schemeClr val="tx1">
                    <a:lumMod val="75000"/>
                    <a:lumOff val="25000"/>
                  </a:schemeClr>
                </a:solidFill>
              </a:rPr>
              <a:t>Central Limit Theorem</a:t>
            </a:r>
          </a:p>
        </p:txBody>
      </p:sp>
      <p:sp>
        <p:nvSpPr>
          <p:cNvPr id="24579" name="Content Placeholder 2">
            <a:extLst>
              <a:ext uri="{FF2B5EF4-FFF2-40B4-BE49-F238E27FC236}">
                <a16:creationId xmlns:a16="http://schemas.microsoft.com/office/drawing/2014/main" id="{7376AB9F-5A66-4366-8F3F-4220B8D354E4}"/>
              </a:ext>
            </a:extLst>
          </p:cNvPr>
          <p:cNvSpPr>
            <a:spLocks noGrp="1"/>
          </p:cNvSpPr>
          <p:nvPr>
            <p:ph idx="1"/>
          </p:nvPr>
        </p:nvSpPr>
        <p:spPr>
          <a:xfrm>
            <a:off x="2227263" y="2470150"/>
            <a:ext cx="6934200" cy="3706813"/>
          </a:xfrm>
        </p:spPr>
        <p:txBody>
          <a:bodyPr rtlCol="0">
            <a:normAutofit/>
          </a:bodyPr>
          <a:lstStyle/>
          <a:p>
            <a:pPr marL="0" indent="0" eaLnBrk="1" fontAlgn="auto" hangingPunct="1">
              <a:spcAft>
                <a:spcPts val="0"/>
              </a:spcAft>
              <a:buFont typeface="Arial" panose="020B0604020202020204" pitchFamily="34" charset="0"/>
              <a:buNone/>
              <a:defRPr/>
            </a:pPr>
            <a:r>
              <a:rPr lang="en-US" altLang="en-US" sz="3600" dirty="0"/>
              <a:t>Sum of </a:t>
            </a:r>
            <a:r>
              <a:rPr lang="en-US" altLang="en-US" sz="3600" i="1" dirty="0"/>
              <a:t>K</a:t>
            </a:r>
            <a:r>
              <a:rPr lang="en-US" altLang="en-US" sz="3600" dirty="0"/>
              <a:t> uniform random numbers in the range [–1, 1] will approach a Gaussian distribution with mean zero and standard deviation</a:t>
            </a:r>
          </a:p>
          <a:p>
            <a:pPr eaLnBrk="1" fontAlgn="auto" hangingPunct="1">
              <a:spcAft>
                <a:spcPts val="0"/>
              </a:spcAft>
              <a:defRPr/>
            </a:pPr>
            <a:endParaRPr lang="en-US" altLang="en-US" sz="3600" dirty="0"/>
          </a:p>
        </p:txBody>
      </p:sp>
      <p:graphicFrame>
        <p:nvGraphicFramePr>
          <p:cNvPr id="15364" name="Object 4">
            <a:extLst>
              <a:ext uri="{FF2B5EF4-FFF2-40B4-BE49-F238E27FC236}">
                <a16:creationId xmlns:a16="http://schemas.microsoft.com/office/drawing/2014/main" id="{9004B037-044A-4977-8091-E9B8E01CF452}"/>
              </a:ext>
            </a:extLst>
          </p:cNvPr>
          <p:cNvGraphicFramePr>
            <a:graphicFrameLocks noChangeAspect="1"/>
          </p:cNvGraphicFramePr>
          <p:nvPr/>
        </p:nvGraphicFramePr>
        <p:xfrm>
          <a:off x="7443788" y="3930650"/>
          <a:ext cx="1068387" cy="669925"/>
        </p:xfrm>
        <a:graphic>
          <a:graphicData uri="http://schemas.openxmlformats.org/presentationml/2006/ole">
            <mc:AlternateContent xmlns:mc="http://schemas.openxmlformats.org/markup-compatibility/2006">
              <mc:Choice xmlns:v="urn:schemas-microsoft-com:vml" Requires="v">
                <p:oleObj name="Equation" r:id="rId2" imgW="406048" imgH="253780" progId="Equation.3">
                  <p:embed/>
                </p:oleObj>
              </mc:Choice>
              <mc:Fallback>
                <p:oleObj name="Equation" r:id="rId2" imgW="406048" imgH="25378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788" y="3930650"/>
                        <a:ext cx="1068387"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6E7CDD1-F208-4E34-8F7C-F15B60CD4D7A}"/>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Adult Height Distribution</a:t>
            </a:r>
          </a:p>
        </p:txBody>
      </p:sp>
      <p:sp>
        <p:nvSpPr>
          <p:cNvPr id="17411" name="TextBox 2">
            <a:extLst>
              <a:ext uri="{FF2B5EF4-FFF2-40B4-BE49-F238E27FC236}">
                <a16:creationId xmlns:a16="http://schemas.microsoft.com/office/drawing/2014/main" id="{6F96D9C4-C184-400D-8EFC-1FB70617E81A}"/>
              </a:ext>
            </a:extLst>
          </p:cNvPr>
          <p:cNvSpPr txBox="1">
            <a:spLocks noChangeArrowheads="1"/>
          </p:cNvSpPr>
          <p:nvPr/>
        </p:nvSpPr>
        <p:spPr bwMode="auto">
          <a:xfrm>
            <a:off x="1857375" y="1820863"/>
            <a:ext cx="8537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Adult male heights are on average 70 inches  (5'10) with a standard deviation of 4 inches.</a:t>
            </a:r>
          </a:p>
          <a:p>
            <a:pPr eaLnBrk="1" hangingPunct="1">
              <a:lnSpc>
                <a:spcPct val="100000"/>
              </a:lnSpc>
              <a:spcBef>
                <a:spcPct val="0"/>
              </a:spcBef>
              <a:buFontTx/>
              <a:buNone/>
            </a:pPr>
            <a:r>
              <a:rPr lang="en-US" altLang="en-US" sz="1800"/>
              <a:t>Adult women heights are on average 65 inches (5'5) and standard deviation of 3.5 inches.</a:t>
            </a:r>
          </a:p>
        </p:txBody>
      </p:sp>
      <p:pic>
        <p:nvPicPr>
          <p:cNvPr id="17412" name="Picture 4" descr="http://www.usablestats.com/images/men_women_height.jpg">
            <a:extLst>
              <a:ext uri="{FF2B5EF4-FFF2-40B4-BE49-F238E27FC236}">
                <a16:creationId xmlns:a16="http://schemas.microsoft.com/office/drawing/2014/main" id="{803272C7-EFCC-4EF8-91B9-2601B4859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63" y="2630488"/>
            <a:ext cx="52324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A4AFCB7F-F097-4146-93DA-8829DFE032AD}"/>
              </a:ext>
            </a:extLst>
          </p:cNvPr>
          <p:cNvSpPr>
            <a:spLocks noGrp="1"/>
          </p:cNvSpPr>
          <p:nvPr>
            <p:ph type="title"/>
          </p:nvPr>
        </p:nvSpPr>
        <p:spPr/>
        <p:txBody>
          <a:bodyPr rtlCol="0" anchor="t">
            <a:normAutofit fontScale="90000"/>
          </a:bodyPr>
          <a:lstStyle/>
          <a:p>
            <a:pPr eaLnBrk="1" fontAlgn="auto" hangingPunct="1">
              <a:spcAft>
                <a:spcPts val="0"/>
              </a:spcAft>
              <a:defRPr/>
            </a:pPr>
            <a:r>
              <a:rPr lang="en-US" altLang="en-US" sz="6700" dirty="0">
                <a:ea typeface="ヒラギノ角ゴ Pro W3"/>
                <a:cs typeface="ヒラギノ角ゴ Pro W3"/>
              </a:rPr>
              <a:t>14,736,176 clicks</a:t>
            </a:r>
            <a:br>
              <a:rPr lang="en-US" altLang="en-US" sz="6700" dirty="0">
                <a:ea typeface="ヒラギノ角ゴ Pro W3"/>
                <a:cs typeface="ヒラギノ角ゴ Pro W3"/>
              </a:rPr>
            </a:br>
            <a:r>
              <a:rPr lang="en-US" altLang="en-US" sz="6700" dirty="0">
                <a:ea typeface="ヒラギノ角ゴ Pro W3"/>
                <a:cs typeface="ヒラギノ角ゴ Pro W3"/>
              </a:rPr>
              <a:t>0.250s median reaction time</a:t>
            </a:r>
            <a:br>
              <a:rPr lang="en-US" altLang="en-US" dirty="0">
                <a:ea typeface="ヒラギノ角ゴ Pro W3"/>
                <a:cs typeface="ヒラギノ角ゴ Pro W3"/>
              </a:rPr>
            </a:br>
            <a:r>
              <a:rPr lang="en-US" altLang="en-US" sz="2400" dirty="0">
                <a:ea typeface="ヒラギノ角ゴ Pro W3"/>
                <a:cs typeface="ヒラギノ角ゴ Pro W3"/>
              </a:rPr>
              <a:t>http://www.humanbenchmark.com/</a:t>
            </a:r>
          </a:p>
        </p:txBody>
      </p:sp>
      <p:pic>
        <p:nvPicPr>
          <p:cNvPr id="53251" name="Picture 3">
            <a:extLst>
              <a:ext uri="{FF2B5EF4-FFF2-40B4-BE49-F238E27FC236}">
                <a16:creationId xmlns:a16="http://schemas.microsoft.com/office/drawing/2014/main" id="{531263DA-0995-4E77-90E1-B45D2838A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95625"/>
            <a:ext cx="11480800" cy="330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33AD2BC5-6C4B-44EC-8695-42E2FE04F224}"/>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IQ Distribution</a:t>
            </a:r>
          </a:p>
        </p:txBody>
      </p:sp>
      <p:grpSp>
        <p:nvGrpSpPr>
          <p:cNvPr id="6" name="Group 5">
            <a:extLst>
              <a:ext uri="{FF2B5EF4-FFF2-40B4-BE49-F238E27FC236}">
                <a16:creationId xmlns:a16="http://schemas.microsoft.com/office/drawing/2014/main" id="{BEF8530B-F59F-5776-66CE-F5215FD58620}"/>
              </a:ext>
            </a:extLst>
          </p:cNvPr>
          <p:cNvGrpSpPr/>
          <p:nvPr/>
        </p:nvGrpSpPr>
        <p:grpSpPr>
          <a:xfrm>
            <a:off x="1638261" y="1833457"/>
            <a:ext cx="8470416" cy="4366428"/>
            <a:chOff x="1638261" y="1833457"/>
            <a:chExt cx="8470416" cy="4366428"/>
          </a:xfrm>
        </p:grpSpPr>
        <p:grpSp>
          <p:nvGrpSpPr>
            <p:cNvPr id="4" name="Group 3">
              <a:extLst>
                <a:ext uri="{FF2B5EF4-FFF2-40B4-BE49-F238E27FC236}">
                  <a16:creationId xmlns:a16="http://schemas.microsoft.com/office/drawing/2014/main" id="{C0585A57-A1F5-C41C-C2A7-8024C1880217}"/>
                </a:ext>
              </a:extLst>
            </p:cNvPr>
            <p:cNvGrpSpPr/>
            <p:nvPr/>
          </p:nvGrpSpPr>
          <p:grpSpPr>
            <a:xfrm>
              <a:off x="1638261" y="1833457"/>
              <a:ext cx="8470416" cy="4366428"/>
              <a:chOff x="1860792" y="1930562"/>
              <a:chExt cx="8470416" cy="4366428"/>
            </a:xfrm>
          </p:grpSpPr>
          <p:pic>
            <p:nvPicPr>
              <p:cNvPr id="1026" name="Picture 2" descr="Average Iq Chart By Age - Best Picture Of Chart Anyimage.Org">
                <a:extLst>
                  <a:ext uri="{FF2B5EF4-FFF2-40B4-BE49-F238E27FC236}">
                    <a16:creationId xmlns:a16="http://schemas.microsoft.com/office/drawing/2014/main" id="{2DD2348A-D71F-7222-0F09-469C98BAB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300"/>
              <a:stretch/>
            </p:blipFill>
            <p:spPr bwMode="auto">
              <a:xfrm>
                <a:off x="1860792" y="1930562"/>
                <a:ext cx="8470416" cy="43664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0A0C347-F579-A825-B82D-040DD4AB61F5}"/>
                  </a:ext>
                </a:extLst>
              </p:cNvPr>
              <p:cNvSpPr/>
              <p:nvPr/>
            </p:nvSpPr>
            <p:spPr>
              <a:xfrm>
                <a:off x="1860792" y="2049670"/>
                <a:ext cx="2512425"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7EBB3AFF-3650-D1AF-2665-05FA11E223BC}"/>
                </a:ext>
              </a:extLst>
            </p:cNvPr>
            <p:cNvSpPr/>
            <p:nvPr/>
          </p:nvSpPr>
          <p:spPr>
            <a:xfrm>
              <a:off x="7467223" y="1952565"/>
              <a:ext cx="2641454" cy="227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31B531F-E52E-4D74-8684-3B0F1F41E3A8}"/>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Why is the Bell Curve Everywhere?</a:t>
            </a:r>
          </a:p>
        </p:txBody>
      </p:sp>
      <p:sp>
        <p:nvSpPr>
          <p:cNvPr id="3" name="Content Placeholder 2">
            <a:extLst>
              <a:ext uri="{FF2B5EF4-FFF2-40B4-BE49-F238E27FC236}">
                <a16:creationId xmlns:a16="http://schemas.microsoft.com/office/drawing/2014/main" id="{7F9DB321-797D-4A59-A3A0-473216C607B2}"/>
              </a:ext>
            </a:extLst>
          </p:cNvPr>
          <p:cNvSpPr>
            <a:spLocks noGrp="1"/>
          </p:cNvSpPr>
          <p:nvPr>
            <p:ph idx="1"/>
          </p:nvPr>
        </p:nvSpPr>
        <p:spPr>
          <a:xfrm>
            <a:off x="1254125" y="2336800"/>
            <a:ext cx="10385425" cy="3840163"/>
          </a:xfrm>
        </p:spPr>
        <p:txBody>
          <a:bodyPr rtlCol="0">
            <a:normAutofit/>
          </a:bodyPr>
          <a:lstStyle/>
          <a:p>
            <a:pPr marL="514350" indent="-514350" eaLnBrk="1" fontAlgn="auto" hangingPunct="1">
              <a:spcAft>
                <a:spcPts val="0"/>
              </a:spcAft>
              <a:buFont typeface="+mj-lt"/>
              <a:buAutoNum type="arabicPeriod"/>
              <a:defRPr/>
            </a:pPr>
            <a:r>
              <a:rPr lang="en-US" sz="3200" dirty="0"/>
              <a:t>A given attribute has many additive causes</a:t>
            </a:r>
          </a:p>
          <a:p>
            <a:pPr marL="514350" indent="-514350" eaLnBrk="1" fontAlgn="auto" hangingPunct="1">
              <a:spcAft>
                <a:spcPts val="0"/>
              </a:spcAft>
              <a:buFont typeface="+mj-lt"/>
              <a:buAutoNum type="arabicPeriod"/>
              <a:defRPr/>
            </a:pPr>
            <a:r>
              <a:rPr lang="en-US" sz="3200" dirty="0"/>
              <a:t>Each contributing factor contains randomness</a:t>
            </a:r>
          </a:p>
          <a:p>
            <a:pPr marL="514350" indent="-514350" eaLnBrk="1" fontAlgn="auto" hangingPunct="1">
              <a:spcAft>
                <a:spcPts val="0"/>
              </a:spcAft>
              <a:buFont typeface="+mj-lt"/>
              <a:buAutoNum type="arabicPeriod"/>
              <a:defRPr/>
            </a:pPr>
            <a:r>
              <a:rPr lang="en-US" sz="3200" dirty="0"/>
              <a:t>Bell curve distribution = addition of many random factors</a:t>
            </a:r>
          </a:p>
          <a:p>
            <a:pPr marL="514350" indent="-514350" eaLnBrk="1" fontAlgn="auto" hangingPunct="1">
              <a:spcAft>
                <a:spcPts val="0"/>
              </a:spcAft>
              <a:buFont typeface="+mj-lt"/>
              <a:buAutoNum type="arabicPeriod"/>
              <a:defRPr/>
            </a:pPr>
            <a:endParaRPr lang="en-US" sz="3200" dirty="0"/>
          </a:p>
          <a:p>
            <a:pPr marL="0" indent="0" eaLnBrk="1" fontAlgn="auto" hangingPunct="1">
              <a:spcAft>
                <a:spcPts val="0"/>
              </a:spcAft>
              <a:buFont typeface="Arial" panose="020B0604020202020204" pitchFamily="34" charset="0"/>
              <a:buNone/>
              <a:defRPr/>
            </a:pPr>
            <a:r>
              <a:rPr lang="en-US" sz="8000" dirty="0"/>
              <a:t>Central Limit Theorem!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3A92EF9-769B-4777-BB37-B933BD8D37C9}"/>
              </a:ext>
            </a:extLst>
          </p:cNvPr>
          <p:cNvSpPr>
            <a:spLocks noGrp="1"/>
          </p:cNvSpPr>
          <p:nvPr>
            <p:ph type="title"/>
          </p:nvPr>
        </p:nvSpPr>
        <p:spPr>
          <a:xfrm>
            <a:off x="1096963" y="287338"/>
            <a:ext cx="10837862" cy="1449387"/>
          </a:xfrm>
        </p:spPr>
        <p:txBody>
          <a:bodyPr/>
          <a:lstStyle/>
          <a:p>
            <a:pPr eaLnBrk="1" hangingPunct="1">
              <a:defRPr/>
            </a:pPr>
            <a:r>
              <a:rPr lang="en-US" altLang="en-US" sz="5400" dirty="0">
                <a:solidFill>
                  <a:schemeClr val="tx1">
                    <a:lumMod val="75000"/>
                    <a:lumOff val="25000"/>
                  </a:schemeClr>
                </a:solidFill>
              </a:rPr>
              <a:t>Gaussian Randomness Generator</a:t>
            </a:r>
          </a:p>
        </p:txBody>
      </p:sp>
      <p:sp>
        <p:nvSpPr>
          <p:cNvPr id="19459" name="Content Placeholder 2">
            <a:extLst>
              <a:ext uri="{FF2B5EF4-FFF2-40B4-BE49-F238E27FC236}">
                <a16:creationId xmlns:a16="http://schemas.microsoft.com/office/drawing/2014/main" id="{FB395198-DBF7-472C-B70D-EE59976CF804}"/>
              </a:ext>
            </a:extLst>
          </p:cNvPr>
          <p:cNvSpPr>
            <a:spLocks noGrp="1"/>
          </p:cNvSpPr>
          <p:nvPr>
            <p:ph idx="1"/>
          </p:nvPr>
        </p:nvSpPr>
        <p:spPr>
          <a:xfrm>
            <a:off x="2714625" y="1619250"/>
            <a:ext cx="8639175" cy="4945063"/>
          </a:xfrm>
        </p:spPr>
        <p:txBody>
          <a:bodyPr/>
          <a:lstStyle/>
          <a:p>
            <a:pPr eaLnBrk="1" hangingPunct="1">
              <a:lnSpc>
                <a:spcPct val="80000"/>
              </a:lnSpc>
              <a:spcBef>
                <a:spcPct val="0"/>
              </a:spcBef>
              <a:buFont typeface="Arial" panose="020B0604020202020204" pitchFamily="34" charset="0"/>
              <a:buNone/>
            </a:pPr>
            <a:r>
              <a:rPr lang="en-US" altLang="en-US" sz="2000">
                <a:solidFill>
                  <a:srgbClr val="0070C0"/>
                </a:solidFill>
                <a:latin typeface="Consolas" panose="020B0609020204030204" pitchFamily="49" charset="0"/>
                <a:ea typeface="Consolas" panose="020B0609020204030204" pitchFamily="49" charset="0"/>
                <a:cs typeface="Consolas" panose="020B0609020204030204" pitchFamily="49" charset="0"/>
              </a:rPr>
              <a:t>static unsigned long </a:t>
            </a:r>
            <a:r>
              <a:rPr lang="en-US" altLang="en-US" sz="2000">
                <a:latin typeface="Consolas" panose="020B0609020204030204" pitchFamily="49" charset="0"/>
                <a:ea typeface="Consolas" panose="020B0609020204030204" pitchFamily="49" charset="0"/>
                <a:cs typeface="Consolas" panose="020B0609020204030204" pitchFamily="49" charset="0"/>
              </a:rPr>
              <a:t>seed = 61829450;</a:t>
            </a:r>
          </a:p>
          <a:p>
            <a:pPr eaLnBrk="1" hangingPunct="1">
              <a:lnSpc>
                <a:spcPct val="80000"/>
              </a:lnSpc>
              <a:spcBef>
                <a:spcPct val="0"/>
              </a:spcBef>
              <a:buFont typeface="Arial" panose="020B0604020202020204" pitchFamily="34" charset="0"/>
              <a:buNone/>
            </a:pPr>
            <a:endParaRPr lang="en-US" altLang="en-US" sz="2000">
              <a:latin typeface="Consolas" panose="020B0609020204030204" pitchFamily="49" charset="0"/>
              <a:ea typeface="Consolas" panose="020B0609020204030204" pitchFamily="49" charset="0"/>
              <a:cs typeface="Consolas" panose="020B0609020204030204" pitchFamily="49" charset="0"/>
            </a:endParaRPr>
          </a:p>
          <a:p>
            <a:pPr eaLnBrk="1" hangingPunct="1">
              <a:lnSpc>
                <a:spcPct val="80000"/>
              </a:lnSpc>
              <a:spcBef>
                <a:spcPct val="0"/>
              </a:spcBef>
              <a:buFont typeface="Wingdings" panose="05000000000000000000" pitchFamily="2" charset="2"/>
              <a:buNone/>
            </a:pPr>
            <a:r>
              <a:rPr lang="en-US" altLang="en-US" sz="2000">
                <a:solidFill>
                  <a:srgbClr val="0070C0"/>
                </a:solidFill>
                <a:latin typeface="Consolas" panose="020B0609020204030204" pitchFamily="49" charset="0"/>
                <a:ea typeface="Consolas" panose="020B0609020204030204" pitchFamily="49" charset="0"/>
                <a:cs typeface="Consolas" panose="020B0609020204030204" pitchFamily="49" charset="0"/>
              </a:rPr>
              <a:t>double</a:t>
            </a:r>
            <a:r>
              <a:rPr lang="en-US" altLang="en-US" sz="2000">
                <a:latin typeface="Consolas" panose="020B0609020204030204" pitchFamily="49" charset="0"/>
                <a:ea typeface="Consolas" panose="020B0609020204030204" pitchFamily="49" charset="0"/>
                <a:cs typeface="Consolas" panose="020B0609020204030204" pitchFamily="49" charset="0"/>
              </a:rPr>
              <a:t> gaussrand(</a:t>
            </a:r>
            <a:r>
              <a:rPr lang="en-US" altLang="en-US" sz="2000">
                <a:solidFill>
                  <a:srgbClr val="0070C0"/>
                </a:solidFill>
                <a:latin typeface="Consolas" panose="020B0609020204030204" pitchFamily="49" charset="0"/>
                <a:ea typeface="Consolas" panose="020B0609020204030204" pitchFamily="49" charset="0"/>
                <a:cs typeface="Consolas" panose="020B0609020204030204" pitchFamily="49" charset="0"/>
              </a:rPr>
              <a:t>void</a:t>
            </a:r>
            <a:r>
              <a:rPr lang="en-US" altLang="en-US" sz="2000">
                <a:latin typeface="Consolas" panose="020B0609020204030204" pitchFamily="49" charset="0"/>
                <a:ea typeface="Consolas" panose="020B0609020204030204" pitchFamily="49" charset="0"/>
                <a:cs typeface="Consolas" panose="020B0609020204030204" pitchFamily="49" charset="0"/>
              </a:rPr>
              <a:t>)</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a:t>
            </a:r>
          </a:p>
          <a:p>
            <a:pPr eaLnBrk="1" hangingPunct="1">
              <a:lnSpc>
                <a:spcPct val="80000"/>
              </a:lnSpc>
              <a:spcBef>
                <a:spcPct val="0"/>
              </a:spcBef>
              <a:buFont typeface="Wingdings" panose="05000000000000000000" pitchFamily="2" charset="2"/>
              <a:buNone/>
            </a:pPr>
            <a:r>
              <a:rPr lang="en-US" altLang="en-US" sz="2000">
                <a:solidFill>
                  <a:srgbClr val="0070C0"/>
                </a:solidFill>
                <a:latin typeface="Consolas" panose="020B0609020204030204" pitchFamily="49" charset="0"/>
                <a:ea typeface="Consolas" panose="020B0609020204030204" pitchFamily="49" charset="0"/>
                <a:cs typeface="Consolas" panose="020B0609020204030204" pitchFamily="49" charset="0"/>
              </a:rPr>
              <a:t>    double</a:t>
            </a:r>
            <a:r>
              <a:rPr lang="en-US" altLang="en-US" sz="2000">
                <a:latin typeface="Consolas" panose="020B0609020204030204" pitchFamily="49" charset="0"/>
                <a:ea typeface="Consolas" panose="020B0609020204030204" pitchFamily="49" charset="0"/>
                <a:cs typeface="Consolas" panose="020B0609020204030204" pitchFamily="49" charset="0"/>
              </a:rPr>
              <a:t> sum = 0;</a:t>
            </a:r>
          </a:p>
          <a:p>
            <a:pPr eaLnBrk="1" hangingPunct="1">
              <a:lnSpc>
                <a:spcPct val="80000"/>
              </a:lnSpc>
              <a:spcBef>
                <a:spcPct val="0"/>
              </a:spcBef>
              <a:buFont typeface="Wingdings" panose="05000000000000000000" pitchFamily="2" charset="2"/>
              <a:buNone/>
            </a:pPr>
            <a:endParaRPr lang="en-US" altLang="en-US" sz="2000">
              <a:latin typeface="Consolas" panose="020B0609020204030204" pitchFamily="49" charset="0"/>
              <a:ea typeface="Consolas" panose="020B0609020204030204" pitchFamily="49" charset="0"/>
              <a:cs typeface="Consolas" panose="020B0609020204030204" pitchFamily="49" charset="0"/>
            </a:endParaRP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for(</a:t>
            </a:r>
            <a:r>
              <a:rPr lang="en-US" altLang="en-US" sz="2000">
                <a:solidFill>
                  <a:srgbClr val="0070C0"/>
                </a:solidFill>
                <a:latin typeface="Consolas" panose="020B0609020204030204" pitchFamily="49" charset="0"/>
                <a:ea typeface="Consolas" panose="020B0609020204030204" pitchFamily="49" charset="0"/>
                <a:cs typeface="Consolas" panose="020B0609020204030204" pitchFamily="49" charset="0"/>
              </a:rPr>
              <a:t>int</a:t>
            </a:r>
            <a:r>
              <a:rPr lang="en-US" altLang="en-US" sz="2000">
                <a:latin typeface="Consolas" panose="020B0609020204030204" pitchFamily="49" charset="0"/>
                <a:ea typeface="Consolas" panose="020B0609020204030204" pitchFamily="49" charset="0"/>
                <a:cs typeface="Consolas" panose="020B0609020204030204" pitchFamily="49" charset="0"/>
              </a:rPr>
              <a:t> i=0; i&lt;3; i++)</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   </a:t>
            </a:r>
          </a:p>
          <a:p>
            <a:pPr eaLnBrk="1" hangingPunct="1">
              <a:lnSpc>
                <a:spcPct val="80000"/>
              </a:lnSpc>
              <a:spcBef>
                <a:spcPct val="0"/>
              </a:spcBef>
              <a:buFont typeface="Wingdings" panose="05000000000000000000" pitchFamily="2" charset="2"/>
              <a:buNone/>
            </a:pPr>
            <a:r>
              <a:rPr lang="en-US" altLang="en-US" sz="2000">
                <a:solidFill>
                  <a:srgbClr val="00B050"/>
                </a:solidFill>
                <a:latin typeface="Consolas" panose="020B0609020204030204" pitchFamily="49" charset="0"/>
                <a:ea typeface="Consolas" panose="020B0609020204030204" pitchFamily="49" charset="0"/>
                <a:cs typeface="Consolas" panose="020B0609020204030204" pitchFamily="49" charset="0"/>
              </a:rPr>
              <a:t>        // Uses an xorshift PRNG</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a:t>
            </a:r>
            <a:r>
              <a:rPr lang="en-US" altLang="en-US" sz="2000">
                <a:solidFill>
                  <a:srgbClr val="0070C0"/>
                </a:solidFill>
                <a:latin typeface="Consolas" panose="020B0609020204030204" pitchFamily="49" charset="0"/>
                <a:ea typeface="Consolas" panose="020B0609020204030204" pitchFamily="49" charset="0"/>
                <a:cs typeface="Consolas" panose="020B0609020204030204" pitchFamily="49" charset="0"/>
              </a:rPr>
              <a:t>unsigned long </a:t>
            </a:r>
            <a:r>
              <a:rPr lang="en-US" altLang="en-US" sz="2000">
                <a:latin typeface="Consolas" panose="020B0609020204030204" pitchFamily="49" charset="0"/>
                <a:ea typeface="Consolas" panose="020B0609020204030204" pitchFamily="49" charset="0"/>
                <a:cs typeface="Consolas" panose="020B0609020204030204" pitchFamily="49" charset="0"/>
              </a:rPr>
              <a:t>hold = seed;</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seed^=seed&lt;&lt;13; </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seed^=seed&gt;&gt;17;</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seed^=seed&lt;&lt;5;</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a:t>
            </a:r>
            <a:r>
              <a:rPr lang="en-US" altLang="en-US" sz="2000">
                <a:solidFill>
                  <a:srgbClr val="0070C0"/>
                </a:solidFill>
                <a:latin typeface="Consolas" panose="020B0609020204030204" pitchFamily="49" charset="0"/>
                <a:ea typeface="Consolas" panose="020B0609020204030204" pitchFamily="49" charset="0"/>
                <a:cs typeface="Consolas" panose="020B0609020204030204" pitchFamily="49" charset="0"/>
              </a:rPr>
              <a:t>long</a:t>
            </a:r>
            <a:r>
              <a:rPr lang="en-US" altLang="en-US" sz="2000">
                <a:latin typeface="Consolas" panose="020B0609020204030204" pitchFamily="49" charset="0"/>
                <a:ea typeface="Consolas" panose="020B0609020204030204" pitchFamily="49" charset="0"/>
                <a:cs typeface="Consolas" panose="020B0609020204030204" pitchFamily="49" charset="0"/>
              </a:rPr>
              <a:t> r = hold+seed;</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sum += (</a:t>
            </a:r>
            <a:r>
              <a:rPr lang="en-US" altLang="en-US" sz="2000">
                <a:solidFill>
                  <a:srgbClr val="0070C0"/>
                </a:solidFill>
                <a:latin typeface="Consolas" panose="020B0609020204030204" pitchFamily="49" charset="0"/>
                <a:ea typeface="Consolas" panose="020B0609020204030204" pitchFamily="49" charset="0"/>
                <a:cs typeface="Consolas" panose="020B0609020204030204" pitchFamily="49" charset="0"/>
              </a:rPr>
              <a:t>double</a:t>
            </a:r>
            <a:r>
              <a:rPr lang="en-US" altLang="en-US" sz="2000">
                <a:latin typeface="Consolas" panose="020B0609020204030204" pitchFamily="49" charset="0"/>
                <a:ea typeface="Consolas" panose="020B0609020204030204" pitchFamily="49" charset="0"/>
                <a:cs typeface="Consolas" panose="020B0609020204030204" pitchFamily="49" charset="0"/>
              </a:rPr>
              <a:t>)r * (1.0/0x7FFFFFFF);</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a:t>
            </a:r>
          </a:p>
          <a:p>
            <a:pPr eaLnBrk="1" hangingPunct="1">
              <a:lnSpc>
                <a:spcPct val="80000"/>
              </a:lnSpc>
              <a:spcBef>
                <a:spcPct val="0"/>
              </a:spcBef>
              <a:buFont typeface="Wingdings" panose="05000000000000000000" pitchFamily="2" charset="2"/>
              <a:buNone/>
            </a:pPr>
            <a:endParaRPr lang="en-US" altLang="en-US" sz="2000">
              <a:latin typeface="Consolas" panose="020B0609020204030204" pitchFamily="49" charset="0"/>
              <a:ea typeface="Consolas" panose="020B0609020204030204" pitchFamily="49" charset="0"/>
              <a:cs typeface="Consolas" panose="020B0609020204030204" pitchFamily="49" charset="0"/>
            </a:endParaRP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a:t>
            </a:r>
            <a:r>
              <a:rPr lang="en-US" altLang="en-US" sz="2000">
                <a:solidFill>
                  <a:srgbClr val="00B050"/>
                </a:solidFill>
                <a:latin typeface="Consolas" panose="020B0609020204030204" pitchFamily="49" charset="0"/>
                <a:ea typeface="Consolas" panose="020B0609020204030204" pitchFamily="49" charset="0"/>
                <a:cs typeface="Consolas" panose="020B0609020204030204" pitchFamily="49" charset="0"/>
              </a:rPr>
              <a:t>// Returns [-3.0,3.0] (66.7%–95.8%–100%)</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    </a:t>
            </a:r>
            <a:r>
              <a:rPr lang="en-US" altLang="en-US" sz="2000">
                <a:solidFill>
                  <a:srgbClr val="0070C0"/>
                </a:solidFill>
                <a:latin typeface="Consolas" panose="020B0609020204030204" pitchFamily="49" charset="0"/>
                <a:ea typeface="Consolas" panose="020B0609020204030204" pitchFamily="49" charset="0"/>
                <a:cs typeface="Consolas" panose="020B0609020204030204" pitchFamily="49" charset="0"/>
              </a:rPr>
              <a:t>return </a:t>
            </a:r>
            <a:r>
              <a:rPr lang="en-US" altLang="en-US" sz="2000">
                <a:latin typeface="Consolas" panose="020B0609020204030204" pitchFamily="49" charset="0"/>
                <a:ea typeface="Consolas" panose="020B0609020204030204" pitchFamily="49" charset="0"/>
                <a:cs typeface="Consolas" panose="020B0609020204030204" pitchFamily="49" charset="0"/>
              </a:rPr>
              <a:t>sum;</a:t>
            </a:r>
          </a:p>
          <a:p>
            <a:pPr eaLnBrk="1" hangingPunct="1">
              <a:lnSpc>
                <a:spcPct val="80000"/>
              </a:lnSpc>
              <a:spcBef>
                <a:spcPct val="0"/>
              </a:spcBef>
              <a:buFont typeface="Wingdings" panose="05000000000000000000" pitchFamily="2" charset="2"/>
              <a:buNone/>
            </a:pPr>
            <a:r>
              <a:rPr lang="en-US" altLang="en-US" sz="2000">
                <a:latin typeface="Consolas" panose="020B0609020204030204" pitchFamily="49" charset="0"/>
                <a:ea typeface="Consolas" panose="020B0609020204030204" pitchFamily="49" charset="0"/>
                <a:cs typeface="Consolas" panose="020B0609020204030204" pitchFamily="49"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9B0BE553-062A-4426-82C5-9AFFAF774B8B}"/>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Bullet Distribution</a:t>
            </a:r>
          </a:p>
        </p:txBody>
      </p:sp>
      <p:pic>
        <p:nvPicPr>
          <p:cNvPr id="20483" name="Picture 4" descr="GaussianRandomness_Figure2">
            <a:extLst>
              <a:ext uri="{FF2B5EF4-FFF2-40B4-BE49-F238E27FC236}">
                <a16:creationId xmlns:a16="http://schemas.microsoft.com/office/drawing/2014/main" id="{90021724-4481-4683-A684-A84B9B59C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1978025"/>
            <a:ext cx="11137900" cy="398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i120.photobucket.com/albums/o165/fyrewulff/halo2pistol_fast.jpg">
            <a:extLst>
              <a:ext uri="{FF2B5EF4-FFF2-40B4-BE49-F238E27FC236}">
                <a16:creationId xmlns:a16="http://schemas.microsoft.com/office/drawing/2014/main" id="{432BBC84-BFBC-4C51-AFD8-9CD492A0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663" y="233363"/>
            <a:ext cx="8882062" cy="59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88BA653-B92A-4601-90AB-7BE79BB1D430}"/>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Poor Randomness</a:t>
            </a:r>
          </a:p>
        </p:txBody>
      </p:sp>
      <p:sp>
        <p:nvSpPr>
          <p:cNvPr id="31747" name="Content Placeholder 2">
            <a:extLst>
              <a:ext uri="{FF2B5EF4-FFF2-40B4-BE49-F238E27FC236}">
                <a16:creationId xmlns:a16="http://schemas.microsoft.com/office/drawing/2014/main" id="{EEE38A2F-9075-4992-BA28-80910541EA17}"/>
              </a:ext>
            </a:extLst>
          </p:cNvPr>
          <p:cNvSpPr>
            <a:spLocks noGrp="1"/>
          </p:cNvSpPr>
          <p:nvPr>
            <p:ph idx="1"/>
          </p:nvPr>
        </p:nvSpPr>
        <p:spPr>
          <a:xfrm>
            <a:off x="2701925" y="2114550"/>
            <a:ext cx="8651875" cy="4062413"/>
          </a:xfrm>
        </p:spPr>
        <p:txBody>
          <a:bodyPr rtlCol="0">
            <a:normAutofit/>
          </a:bodyPr>
          <a:lstStyle/>
          <a:p>
            <a:pPr marL="0" indent="0" eaLnBrk="1" fontAlgn="auto" hangingPunct="1">
              <a:spcAft>
                <a:spcPts val="0"/>
              </a:spcAft>
              <a:buFont typeface="Arial" panose="020B0604020202020204" pitchFamily="34" charset="0"/>
              <a:buNone/>
              <a:defRPr/>
            </a:pPr>
            <a:r>
              <a:rPr lang="en-US" altLang="en-US" sz="3600" dirty="0"/>
              <a:t>Can poor randomness hurt games?</a:t>
            </a:r>
          </a:p>
          <a:p>
            <a:pPr lvl="1" eaLnBrk="1" fontAlgn="auto" hangingPunct="1">
              <a:spcAft>
                <a:spcPts val="0"/>
              </a:spcAft>
              <a:defRPr/>
            </a:pPr>
            <a:r>
              <a:rPr lang="en-US" altLang="en-US" sz="3200" dirty="0"/>
              <a:t>What is poor randomness?</a:t>
            </a:r>
          </a:p>
          <a:p>
            <a:pPr marL="0" indent="0" eaLnBrk="1" fontAlgn="auto" hangingPunct="1">
              <a:spcAft>
                <a:spcPts val="0"/>
              </a:spcAft>
              <a:buFont typeface="Arial" panose="020B0604020202020204" pitchFamily="34" charset="0"/>
              <a:buNone/>
              <a:defRPr/>
            </a:pPr>
            <a:endParaRPr lang="en-US" altLang="en-US" sz="3600" dirty="0"/>
          </a:p>
          <a:p>
            <a:pPr marL="0" indent="0" eaLnBrk="1" fontAlgn="auto" hangingPunct="1">
              <a:spcAft>
                <a:spcPts val="0"/>
              </a:spcAft>
              <a:buFont typeface="Arial" panose="020B0604020202020204" pitchFamily="34" charset="0"/>
              <a:buNone/>
              <a:defRPr/>
            </a:pPr>
            <a:r>
              <a:rPr lang="en-US" altLang="en-US" sz="3600" dirty="0"/>
              <a:t>Can poor randomness hurt candy?</a:t>
            </a:r>
          </a:p>
          <a:p>
            <a:pPr lvl="1" eaLnBrk="1" fontAlgn="auto" hangingPunct="1">
              <a:spcAft>
                <a:spcPts val="0"/>
              </a:spcAft>
              <a:defRPr/>
            </a:pPr>
            <a:r>
              <a:rPr lang="en-US" altLang="en-US" sz="3200" dirty="0"/>
              <a:t>Are the colors of M&amp;M’s inside “fun size” packs random?</a:t>
            </a:r>
          </a:p>
          <a:p>
            <a:pPr eaLnBrk="1" fontAlgn="auto" hangingPunct="1">
              <a:spcAft>
                <a:spcPts val="0"/>
              </a:spcAft>
              <a:defRPr/>
            </a:pPr>
            <a:endParaRPr lang="en-US" alt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669A936A-FD66-4723-8AFB-BA3930E11FD3}"/>
              </a:ext>
            </a:extLst>
          </p:cNvPr>
          <p:cNvSpPr>
            <a:spLocks noGrp="1"/>
          </p:cNvSpPr>
          <p:nvPr>
            <p:ph type="title"/>
          </p:nvPr>
        </p:nvSpPr>
        <p:spPr/>
        <p:txBody>
          <a:bodyPr/>
          <a:lstStyle/>
          <a:p>
            <a:pPr eaLnBrk="1" hangingPunct="1">
              <a:defRPr/>
            </a:pPr>
            <a:r>
              <a:rPr lang="en-US" altLang="en-US" sz="6600" dirty="0">
                <a:solidFill>
                  <a:schemeClr val="tx1">
                    <a:lumMod val="75000"/>
                    <a:lumOff val="25000"/>
                  </a:schemeClr>
                </a:solidFill>
              </a:rPr>
              <a:t>Questions</a:t>
            </a:r>
          </a:p>
        </p:txBody>
      </p:sp>
      <p:sp>
        <p:nvSpPr>
          <p:cNvPr id="3" name="Content Placeholder 2">
            <a:extLst>
              <a:ext uri="{FF2B5EF4-FFF2-40B4-BE49-F238E27FC236}">
                <a16:creationId xmlns:a16="http://schemas.microsoft.com/office/drawing/2014/main" id="{D4061273-F518-3A23-986D-6B2FC330D9B6}"/>
              </a:ext>
            </a:extLst>
          </p:cNvPr>
          <p:cNvSpPr>
            <a:spLocks noGrp="1"/>
          </p:cNvSpPr>
          <p:nvPr>
            <p:ph idx="1"/>
          </p:nvPr>
        </p:nvSpPr>
        <p:spPr>
          <a:xfrm>
            <a:off x="1096963" y="1944688"/>
            <a:ext cx="10693400" cy="4565650"/>
          </a:xfrm>
        </p:spPr>
        <p:txBody>
          <a:bodyPr/>
          <a:lstStyle/>
          <a:p>
            <a:pPr marL="457200" indent="-457200">
              <a:buFont typeface="Calibri Light" panose="020F0302020204030204" pitchFamily="34" charset="0"/>
              <a:buAutoNum type="arabicPeriod"/>
            </a:pPr>
            <a:r>
              <a:rPr lang="en-US" altLang="en-US" sz="2000" dirty="0"/>
              <a:t>What do you call a neural network with no hidden layer?</a:t>
            </a:r>
          </a:p>
          <a:p>
            <a:pPr marL="457200" indent="-457200">
              <a:buFont typeface="Calibri Light" panose="020F0302020204030204" pitchFamily="34" charset="0"/>
              <a:buAutoNum type="arabicPeriod"/>
            </a:pPr>
            <a:r>
              <a:rPr lang="en-US" altLang="en-US" sz="2000" dirty="0"/>
              <a:t>What does the hidden layer do for you?</a:t>
            </a:r>
          </a:p>
          <a:p>
            <a:pPr marL="457200" indent="-457200">
              <a:buFont typeface="Calibri Light" panose="020F0302020204030204" pitchFamily="34" charset="0"/>
              <a:buAutoNum type="arabicPeriod"/>
            </a:pPr>
            <a:r>
              <a:rPr lang="en-US" altLang="en-US" sz="2000" dirty="0"/>
              <a:t>What type of problem do genetic algorithms solve?</a:t>
            </a:r>
          </a:p>
          <a:p>
            <a:pPr marL="457200" lvl="1" indent="0" eaLnBrk="1" hangingPunct="1">
              <a:buClr>
                <a:schemeClr val="accent1"/>
              </a:buClr>
              <a:buFont typeface="Arial" panose="020B0604020202020204" pitchFamily="34" charset="0"/>
              <a:buNone/>
            </a:pPr>
            <a:r>
              <a:rPr lang="en-US" altLang="en-US" sz="1800" dirty="0" err="1"/>
              <a:t>Optimisation</a:t>
            </a:r>
            <a:r>
              <a:rPr lang="en-US" altLang="en-US" sz="1800" dirty="0"/>
              <a:t> problems</a:t>
            </a:r>
          </a:p>
          <a:p>
            <a:pPr marL="457200" indent="-457200">
              <a:buFont typeface="Calibri Light" panose="020F0302020204030204" pitchFamily="34" charset="0"/>
              <a:buAutoNum type="arabicPeriod"/>
            </a:pPr>
            <a:r>
              <a:rPr lang="en-US" altLang="en-US" sz="2000" dirty="0"/>
              <a:t>What are the three mechanisms genetic algorithms use to create children?</a:t>
            </a:r>
          </a:p>
          <a:p>
            <a:pPr marL="914400" lvl="1" indent="-457200">
              <a:buFont typeface="Calibri Light" panose="020F0302020204030204" pitchFamily="34" charset="0"/>
              <a:buAutoNum type="arabicPeriod"/>
            </a:pPr>
            <a:r>
              <a:rPr lang="en-US" altLang="en-US" sz="1800" dirty="0"/>
              <a:t>Mutation</a:t>
            </a:r>
          </a:p>
          <a:p>
            <a:pPr marL="914400" lvl="1" indent="-457200">
              <a:buFont typeface="Calibri Light" panose="020F0302020204030204" pitchFamily="34" charset="0"/>
              <a:buAutoNum type="arabicPeriod"/>
            </a:pPr>
            <a:r>
              <a:rPr lang="en-US" altLang="en-US" sz="1800" dirty="0"/>
              <a:t>Cross over</a:t>
            </a:r>
          </a:p>
          <a:p>
            <a:pPr marL="914400" lvl="1" indent="-457200">
              <a:buFont typeface="Calibri Light" panose="020F0302020204030204" pitchFamily="34" charset="0"/>
              <a:buAutoNum type="arabicPeriod"/>
            </a:pPr>
            <a:r>
              <a:rPr lang="en-US" altLang="en-US" sz="1800" dirty="0"/>
              <a:t>Elitism</a:t>
            </a:r>
          </a:p>
          <a:p>
            <a:pPr marL="457200" indent="-457200">
              <a:buFont typeface="Calibri Light" panose="020F0302020204030204" pitchFamily="34" charset="0"/>
              <a:buAutoNum type="arabicPeriod"/>
            </a:pPr>
            <a:r>
              <a:rPr lang="en-US" altLang="en-US" sz="2000" dirty="0"/>
              <a:t>Genetic algorithms work better than other similar algorithms when the search space has local optima.</a:t>
            </a:r>
          </a:p>
          <a:p>
            <a:pPr marL="457200" indent="-457200">
              <a:buFont typeface="Calibri Light" panose="020F0302020204030204" pitchFamily="34" charset="0"/>
              <a:buAutoNum type="arabicPeriod"/>
            </a:pPr>
            <a:r>
              <a:rPr lang="en-US" altLang="en-US" sz="2000" dirty="0"/>
              <a:t>Who was the guy sitting way too close to that huge monitor who was making GA creatures?</a:t>
            </a:r>
          </a:p>
          <a:p>
            <a:pPr marL="914400" lvl="1" indent="-457200">
              <a:buFont typeface="Calibri Light" panose="020F0302020204030204" pitchFamily="34" charset="0"/>
              <a:buAutoNum type="arabicPeriod"/>
            </a:pPr>
            <a:r>
              <a:rPr lang="en-US" altLang="en-US" sz="1800" dirty="0"/>
              <a:t>Carl Sims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0C306BB-2076-45A2-B75A-DC6938824461}"/>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M&amp;M’s Actual Frequency</a:t>
            </a:r>
          </a:p>
        </p:txBody>
      </p:sp>
      <p:pic>
        <p:nvPicPr>
          <p:cNvPr id="11267" name="Picture 17">
            <a:extLst>
              <a:ext uri="{FF2B5EF4-FFF2-40B4-BE49-F238E27FC236}">
                <a16:creationId xmlns:a16="http://schemas.microsoft.com/office/drawing/2014/main" id="{F889750E-6FE3-4600-AC83-21A940AD18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563" y="1797050"/>
            <a:ext cx="34290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2" descr="http://prod-cdn.thekrazycouponlady.com/wp-content/uploads/2013/10/MM-Fun-Size-Bags-Coupon.jpg">
            <a:extLst>
              <a:ext uri="{FF2B5EF4-FFF2-40B4-BE49-F238E27FC236}">
                <a16:creationId xmlns:a16="http://schemas.microsoft.com/office/drawing/2014/main" id="{607033DE-ECCD-4F6F-910B-1F0D81A3E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25794">
            <a:off x="6061075" y="2074863"/>
            <a:ext cx="3952875"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76526F-3D95-4361-B921-F3DB9208CAA3}"/>
              </a:ext>
            </a:extLst>
          </p:cNvPr>
          <p:cNvSpPr>
            <a:spLocks noGrp="1"/>
          </p:cNvSpPr>
          <p:nvPr>
            <p:ph idx="10"/>
          </p:nvPr>
        </p:nvSpPr>
        <p:spPr>
          <a:xfrm>
            <a:off x="457200" y="165100"/>
            <a:ext cx="11734800" cy="1354138"/>
          </a:xfrm>
        </p:spPr>
        <p:txBody>
          <a:bodyPr/>
          <a:lstStyle/>
          <a:p>
            <a:pPr>
              <a:defRPr/>
            </a:pPr>
            <a:r>
              <a:rPr lang="en-US" dirty="0"/>
              <a:t>Grand Total – 347 M&amp;Ms</a:t>
            </a:r>
          </a:p>
        </p:txBody>
      </p:sp>
      <p:pic>
        <p:nvPicPr>
          <p:cNvPr id="3" name="Content Placeholder 2" descr="A close up of a flag&#10;&#10;Description automatically generated">
            <a:extLst>
              <a:ext uri="{FF2B5EF4-FFF2-40B4-BE49-F238E27FC236}">
                <a16:creationId xmlns:a16="http://schemas.microsoft.com/office/drawing/2014/main" id="{6F3A1D06-7E96-4B65-BD67-19E5B780DAA1}"/>
              </a:ext>
            </a:extLst>
          </p:cNvPr>
          <p:cNvPicPr>
            <a:picLocks noGrp="1" noChangeAspect="1"/>
          </p:cNvPicPr>
          <p:nvPr>
            <p:ph idx="1"/>
          </p:nvPr>
        </p:nvPicPr>
        <p:blipFill rotWithShape="1">
          <a:blip r:embed="rId3"/>
          <a:srcRect l="5309" t="11936" r="13346" b="16472"/>
          <a:stretch/>
        </p:blipFill>
        <p:spPr>
          <a:xfrm rot="5400000">
            <a:off x="3659715" y="934389"/>
            <a:ext cx="4872570" cy="5718698"/>
          </a:xfrm>
          <a:prstGeom prst="roundRect">
            <a:avLst>
              <a:gd name="adj" fmla="val 8594"/>
            </a:avLst>
          </a:prstGeom>
          <a:solidFill>
            <a:srgbClr val="FFFFFF">
              <a:shade val="85000"/>
            </a:srgbClr>
          </a:solidFill>
          <a:effectLst>
            <a:reflection blurRad="12700" stA="38000" endPos="28000" dist="5000" dir="5400000" sy="-100000" algn="bl" rotWithShape="0"/>
          </a:effectLst>
        </p:spPr>
      </p:pic>
      <p:sp>
        <p:nvSpPr>
          <p:cNvPr id="12292" name="TextBox 3">
            <a:extLst>
              <a:ext uri="{FF2B5EF4-FFF2-40B4-BE49-F238E27FC236}">
                <a16:creationId xmlns:a16="http://schemas.microsoft.com/office/drawing/2014/main" id="{4B6D23B2-7C0E-476D-B9E8-91E398F9863F}"/>
              </a:ext>
            </a:extLst>
          </p:cNvPr>
          <p:cNvSpPr txBox="1">
            <a:spLocks noChangeArrowheads="1"/>
          </p:cNvSpPr>
          <p:nvPr/>
        </p:nvSpPr>
        <p:spPr bwMode="auto">
          <a:xfrm>
            <a:off x="9197975" y="3478213"/>
            <a:ext cx="2522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a:solidFill>
                  <a:srgbClr val="0070C0"/>
                </a:solidFill>
              </a:rPr>
              <a:t>80.6 Blue</a:t>
            </a:r>
          </a:p>
        </p:txBody>
      </p:sp>
      <p:sp>
        <p:nvSpPr>
          <p:cNvPr id="6" name="TextBox 5">
            <a:extLst>
              <a:ext uri="{FF2B5EF4-FFF2-40B4-BE49-F238E27FC236}">
                <a16:creationId xmlns:a16="http://schemas.microsoft.com/office/drawing/2014/main" id="{5FE8033A-A558-4B43-B3F2-651923AF92E7}"/>
              </a:ext>
            </a:extLst>
          </p:cNvPr>
          <p:cNvSpPr txBox="1"/>
          <p:nvPr/>
        </p:nvSpPr>
        <p:spPr>
          <a:xfrm>
            <a:off x="471488" y="3429000"/>
            <a:ext cx="2522537" cy="523875"/>
          </a:xfrm>
          <a:prstGeom prst="rect">
            <a:avLst/>
          </a:prstGeom>
          <a:noFill/>
        </p:spPr>
        <p:txBody>
          <a:bodyPr>
            <a:spAutoFit/>
          </a:bodyPr>
          <a:lstStyle/>
          <a:p>
            <a:pPr algn="ctr">
              <a:defRPr/>
            </a:pPr>
            <a:r>
              <a:rPr lang="en-US" sz="2800" dirty="0">
                <a:solidFill>
                  <a:schemeClr val="accent2">
                    <a:lumMod val="75000"/>
                  </a:schemeClr>
                </a:solidFill>
              </a:rPr>
              <a:t>85.3 Orange</a:t>
            </a:r>
          </a:p>
        </p:txBody>
      </p:sp>
      <p:sp>
        <p:nvSpPr>
          <p:cNvPr id="12294" name="TextBox 6">
            <a:extLst>
              <a:ext uri="{FF2B5EF4-FFF2-40B4-BE49-F238E27FC236}">
                <a16:creationId xmlns:a16="http://schemas.microsoft.com/office/drawing/2014/main" id="{3B70371A-F305-4651-B9BB-0BEC2A39DEDE}"/>
              </a:ext>
            </a:extLst>
          </p:cNvPr>
          <p:cNvSpPr txBox="1">
            <a:spLocks noChangeArrowheads="1"/>
          </p:cNvSpPr>
          <p:nvPr/>
        </p:nvSpPr>
        <p:spPr bwMode="auto">
          <a:xfrm>
            <a:off x="457200" y="5389563"/>
            <a:ext cx="2520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a:solidFill>
                  <a:srgbClr val="FFC000"/>
                </a:solidFill>
              </a:rPr>
              <a:t>46 Yellow</a:t>
            </a:r>
          </a:p>
        </p:txBody>
      </p:sp>
      <p:sp>
        <p:nvSpPr>
          <p:cNvPr id="12295" name="TextBox 7">
            <a:extLst>
              <a:ext uri="{FF2B5EF4-FFF2-40B4-BE49-F238E27FC236}">
                <a16:creationId xmlns:a16="http://schemas.microsoft.com/office/drawing/2014/main" id="{6DB1F0E5-73E4-4248-AF07-9AE49CE32A0B}"/>
              </a:ext>
            </a:extLst>
          </p:cNvPr>
          <p:cNvSpPr txBox="1">
            <a:spLocks noChangeArrowheads="1"/>
          </p:cNvSpPr>
          <p:nvPr/>
        </p:nvSpPr>
        <p:spPr bwMode="auto">
          <a:xfrm>
            <a:off x="9197975" y="1689100"/>
            <a:ext cx="25225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a:solidFill>
                  <a:srgbClr val="00B050"/>
                </a:solidFill>
              </a:rPr>
              <a:t>45 Green</a:t>
            </a:r>
          </a:p>
        </p:txBody>
      </p:sp>
      <p:sp>
        <p:nvSpPr>
          <p:cNvPr id="12296" name="TextBox 8">
            <a:extLst>
              <a:ext uri="{FF2B5EF4-FFF2-40B4-BE49-F238E27FC236}">
                <a16:creationId xmlns:a16="http://schemas.microsoft.com/office/drawing/2014/main" id="{F9FBD09B-EABD-4218-8287-0231AD68EE63}"/>
              </a:ext>
            </a:extLst>
          </p:cNvPr>
          <p:cNvSpPr txBox="1">
            <a:spLocks noChangeArrowheads="1"/>
          </p:cNvSpPr>
          <p:nvPr/>
        </p:nvSpPr>
        <p:spPr bwMode="auto">
          <a:xfrm>
            <a:off x="471488" y="1689100"/>
            <a:ext cx="25225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a:solidFill>
                  <a:srgbClr val="C00000"/>
                </a:solidFill>
              </a:rPr>
              <a:t>45 Red</a:t>
            </a:r>
          </a:p>
        </p:txBody>
      </p:sp>
      <p:sp>
        <p:nvSpPr>
          <p:cNvPr id="12297" name="TextBox 9">
            <a:extLst>
              <a:ext uri="{FF2B5EF4-FFF2-40B4-BE49-F238E27FC236}">
                <a16:creationId xmlns:a16="http://schemas.microsoft.com/office/drawing/2014/main" id="{D9532B11-F423-41F4-A0B7-102E3AE1ED3A}"/>
              </a:ext>
            </a:extLst>
          </p:cNvPr>
          <p:cNvSpPr txBox="1">
            <a:spLocks noChangeArrowheads="1"/>
          </p:cNvSpPr>
          <p:nvPr/>
        </p:nvSpPr>
        <p:spPr bwMode="auto">
          <a:xfrm>
            <a:off x="9197975" y="5434013"/>
            <a:ext cx="25225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a:solidFill>
                  <a:srgbClr val="7030A0"/>
                </a:solidFill>
              </a:rPr>
              <a:t>45 Brown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a:extLst>
              <a:ext uri="{FF2B5EF4-FFF2-40B4-BE49-F238E27FC236}">
                <a16:creationId xmlns:a16="http://schemas.microsoft.com/office/drawing/2014/main" id="{2692C04F-AFBF-476F-8570-51249C506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775" y="642938"/>
            <a:ext cx="512445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02CF19F-10D7-4C9C-A9C0-6BE39A7F639F}"/>
              </a:ext>
            </a:extLst>
          </p:cNvPr>
          <p:cNvSpPr>
            <a:spLocks noGrp="1"/>
          </p:cNvSpPr>
          <p:nvPr>
            <p:ph idx="10"/>
          </p:nvPr>
        </p:nvSpPr>
        <p:spPr>
          <a:xfrm>
            <a:off x="457200" y="165100"/>
            <a:ext cx="11734800" cy="1354138"/>
          </a:xfrm>
        </p:spPr>
        <p:txBody>
          <a:bodyPr/>
          <a:lstStyle/>
          <a:p>
            <a:pPr>
              <a:defRPr/>
            </a:pPr>
            <a:r>
              <a:rPr lang="en-US" dirty="0"/>
              <a:t>Bag by Bag</a:t>
            </a:r>
          </a:p>
        </p:txBody>
      </p:sp>
      <p:pic>
        <p:nvPicPr>
          <p:cNvPr id="7" name="Content Placeholder 6" descr="A picture containing food, room&#10;&#10;Description automatically generated">
            <a:extLst>
              <a:ext uri="{FF2B5EF4-FFF2-40B4-BE49-F238E27FC236}">
                <a16:creationId xmlns:a16="http://schemas.microsoft.com/office/drawing/2014/main" id="{F8FC04DA-6A21-49E6-8263-77216D9AA82A}"/>
              </a:ext>
            </a:extLst>
          </p:cNvPr>
          <p:cNvPicPr>
            <a:picLocks noGrp="1" noChangeAspect="1"/>
          </p:cNvPicPr>
          <p:nvPr>
            <p:ph idx="1"/>
          </p:nvPr>
        </p:nvPicPr>
        <p:blipFill rotWithShape="1">
          <a:blip r:embed="rId3"/>
          <a:srcRect l="3118" r="4821" b="2074"/>
          <a:stretch/>
        </p:blipFill>
        <p:spPr>
          <a:xfrm rot="5400000">
            <a:off x="5793439" y="327089"/>
            <a:ext cx="4819055" cy="6835808"/>
          </a:xfrm>
          <a:prstGeom prst="roundRect">
            <a:avLst>
              <a:gd name="adj" fmla="val 8594"/>
            </a:avLst>
          </a:prstGeom>
          <a:solidFill>
            <a:srgbClr val="FFFFFF">
              <a:shade val="85000"/>
            </a:srgbClr>
          </a:solidFill>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E4F05E09-2F3B-4FEB-8969-15E62360EDEE}"/>
              </a:ext>
            </a:extLst>
          </p:cNvPr>
          <p:cNvSpPr txBox="1"/>
          <p:nvPr/>
        </p:nvSpPr>
        <p:spPr>
          <a:xfrm>
            <a:off x="195263" y="3797300"/>
            <a:ext cx="4270375" cy="1697038"/>
          </a:xfrm>
          <a:prstGeom prst="rect">
            <a:avLst/>
          </a:prstGeom>
          <a:noFill/>
        </p:spPr>
        <p:txBody>
          <a:bodyPr>
            <a:spAutoFit/>
          </a:bodyPr>
          <a:lstStyle/>
          <a:p>
            <a:pPr>
              <a:lnSpc>
                <a:spcPct val="150000"/>
              </a:lnSpc>
              <a:defRPr/>
            </a:pPr>
            <a:r>
              <a:rPr lang="en-US" sz="2400" dirty="0">
                <a:solidFill>
                  <a:schemeClr val="accent2">
                    <a:lumMod val="75000"/>
                  </a:schemeClr>
                </a:solidFill>
              </a:rPr>
              <a:t>8 Orange’s </a:t>
            </a:r>
            <a:r>
              <a:rPr lang="en-US" sz="2400" dirty="0"/>
              <a:t>is the most of a single color in a single bag making up </a:t>
            </a:r>
            <a:r>
              <a:rPr lang="en-US" sz="2400" dirty="0">
                <a:solidFill>
                  <a:schemeClr val="accent2">
                    <a:lumMod val="75000"/>
                  </a:schemeClr>
                </a:solidFill>
              </a:rPr>
              <a:t>50% </a:t>
            </a:r>
            <a:r>
              <a:rPr lang="en-US" sz="2400" dirty="0"/>
              <a:t>of the bag!</a:t>
            </a:r>
          </a:p>
        </p:txBody>
      </p:sp>
      <p:sp>
        <p:nvSpPr>
          <p:cNvPr id="6" name="TextBox 5">
            <a:extLst>
              <a:ext uri="{FF2B5EF4-FFF2-40B4-BE49-F238E27FC236}">
                <a16:creationId xmlns:a16="http://schemas.microsoft.com/office/drawing/2014/main" id="{75C608BF-91A1-4BF9-95D7-78B794F86088}"/>
              </a:ext>
            </a:extLst>
          </p:cNvPr>
          <p:cNvSpPr txBox="1"/>
          <p:nvPr/>
        </p:nvSpPr>
        <p:spPr>
          <a:xfrm>
            <a:off x="195263" y="1638300"/>
            <a:ext cx="4270375" cy="1697038"/>
          </a:xfrm>
          <a:prstGeom prst="rect">
            <a:avLst/>
          </a:prstGeom>
          <a:noFill/>
        </p:spPr>
        <p:txBody>
          <a:bodyPr>
            <a:spAutoFit/>
          </a:bodyPr>
          <a:lstStyle/>
          <a:p>
            <a:pPr>
              <a:lnSpc>
                <a:spcPct val="150000"/>
              </a:lnSpc>
              <a:defRPr/>
            </a:pPr>
            <a:r>
              <a:rPr lang="en-US" sz="2400" dirty="0"/>
              <a:t>15/23 Bags contain all </a:t>
            </a:r>
            <a:r>
              <a:rPr lang="en-US" sz="2400" dirty="0">
                <a:solidFill>
                  <a:srgbClr val="C00000"/>
                </a:solidFill>
              </a:rPr>
              <a:t>c</a:t>
            </a:r>
            <a:r>
              <a:rPr lang="en-US" sz="2400" dirty="0">
                <a:solidFill>
                  <a:schemeClr val="accent2">
                    <a:lumMod val="75000"/>
                  </a:schemeClr>
                </a:solidFill>
              </a:rPr>
              <a:t>o</a:t>
            </a:r>
            <a:r>
              <a:rPr lang="en-US" sz="2400" dirty="0">
                <a:solidFill>
                  <a:srgbClr val="FFC000"/>
                </a:solidFill>
              </a:rPr>
              <a:t>l</a:t>
            </a:r>
            <a:r>
              <a:rPr lang="en-US" sz="2400" dirty="0">
                <a:solidFill>
                  <a:srgbClr val="00B050"/>
                </a:solidFill>
              </a:rPr>
              <a:t>o</a:t>
            </a:r>
            <a:r>
              <a:rPr lang="en-US" sz="2400" dirty="0">
                <a:solidFill>
                  <a:srgbClr val="0070C0"/>
                </a:solidFill>
              </a:rPr>
              <a:t>r</a:t>
            </a:r>
            <a:r>
              <a:rPr lang="en-US" sz="2400" dirty="0">
                <a:solidFill>
                  <a:srgbClr val="7030A0"/>
                </a:solidFill>
              </a:rPr>
              <a:t>s</a:t>
            </a:r>
          </a:p>
          <a:p>
            <a:pPr>
              <a:lnSpc>
                <a:spcPct val="150000"/>
              </a:lnSpc>
              <a:defRPr/>
            </a:pPr>
            <a:r>
              <a:rPr lang="en-US" sz="2400" dirty="0"/>
              <a:t>7/23 Bags are missing </a:t>
            </a:r>
            <a:r>
              <a:rPr lang="en-US" sz="2400" dirty="0">
                <a:solidFill>
                  <a:srgbClr val="FF0000"/>
                </a:solidFill>
              </a:rPr>
              <a:t>1</a:t>
            </a:r>
            <a:r>
              <a:rPr lang="en-US" sz="2400" dirty="0"/>
              <a:t> color</a:t>
            </a:r>
          </a:p>
          <a:p>
            <a:pPr>
              <a:lnSpc>
                <a:spcPct val="150000"/>
              </a:lnSpc>
              <a:defRPr/>
            </a:pPr>
            <a:r>
              <a:rPr lang="en-US" sz="2400" dirty="0"/>
              <a:t>1/23 Bags are missing </a:t>
            </a:r>
            <a:r>
              <a:rPr lang="en-US" sz="2400" dirty="0">
                <a:solidFill>
                  <a:srgbClr val="FF0000"/>
                </a:solidFill>
              </a:rPr>
              <a:t>2</a:t>
            </a:r>
            <a:r>
              <a:rPr lang="en-US" sz="2400" dirty="0"/>
              <a:t> colors</a:t>
            </a:r>
          </a:p>
        </p:txBody>
      </p:sp>
      <p:cxnSp>
        <p:nvCxnSpPr>
          <p:cNvPr id="4" name="Straight Connector 3">
            <a:extLst>
              <a:ext uri="{FF2B5EF4-FFF2-40B4-BE49-F238E27FC236}">
                <a16:creationId xmlns:a16="http://schemas.microsoft.com/office/drawing/2014/main" id="{EFC44B04-C7FA-4C23-8FDB-F9DBE3DA6950}"/>
              </a:ext>
            </a:extLst>
          </p:cNvPr>
          <p:cNvCxnSpPr>
            <a:cxnSpLocks/>
          </p:cNvCxnSpPr>
          <p:nvPr/>
        </p:nvCxnSpPr>
        <p:spPr>
          <a:xfrm>
            <a:off x="163513" y="3630613"/>
            <a:ext cx="4332287"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C9E22B9-C910-4CE6-8E63-36E6F5ADA5BB}"/>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Issues in Randomness</a:t>
            </a:r>
          </a:p>
        </p:txBody>
      </p:sp>
      <p:sp>
        <p:nvSpPr>
          <p:cNvPr id="3" name="Content Placeholder 2">
            <a:extLst>
              <a:ext uri="{FF2B5EF4-FFF2-40B4-BE49-F238E27FC236}">
                <a16:creationId xmlns:a16="http://schemas.microsoft.com/office/drawing/2014/main" id="{BC8EF4D4-0231-4129-8932-4FBB06B162D3}"/>
              </a:ext>
            </a:extLst>
          </p:cNvPr>
          <p:cNvSpPr>
            <a:spLocks noGrp="1"/>
          </p:cNvSpPr>
          <p:nvPr>
            <p:ph idx="1"/>
          </p:nvPr>
        </p:nvSpPr>
        <p:spPr>
          <a:xfrm>
            <a:off x="2454275" y="2181225"/>
            <a:ext cx="8899525" cy="3995738"/>
          </a:xfrm>
        </p:spPr>
        <p:txBody>
          <a:bodyPr rtlCol="0">
            <a:normAutofit/>
          </a:bodyPr>
          <a:lstStyle/>
          <a:p>
            <a:pPr marL="0" indent="0" eaLnBrk="1" fontAlgn="auto" hangingPunct="1">
              <a:spcAft>
                <a:spcPts val="0"/>
              </a:spcAft>
              <a:buFont typeface="Arial" panose="020B0604020202020204" pitchFamily="34" charset="0"/>
              <a:buNone/>
              <a:defRPr/>
            </a:pPr>
            <a:r>
              <a:rPr lang="en-US" altLang="en-US" sz="3600" dirty="0"/>
              <a:t>Lessons</a:t>
            </a:r>
          </a:p>
          <a:p>
            <a:pPr lvl="1" eaLnBrk="1" fontAlgn="auto" hangingPunct="1">
              <a:spcAft>
                <a:spcPts val="0"/>
              </a:spcAft>
              <a:defRPr/>
            </a:pPr>
            <a:r>
              <a:rPr lang="en-US" altLang="en-US" sz="3200" dirty="0"/>
              <a:t> M&amp;M’s aren’t equally random – why?</a:t>
            </a:r>
          </a:p>
          <a:p>
            <a:pPr lvl="1" eaLnBrk="1" fontAlgn="auto" hangingPunct="1">
              <a:spcAft>
                <a:spcPts val="0"/>
              </a:spcAft>
              <a:defRPr/>
            </a:pPr>
            <a:r>
              <a:rPr lang="en-US" altLang="en-US" sz="3200" dirty="0"/>
              <a:t> Small samples of randomness don’t look very random</a:t>
            </a:r>
          </a:p>
          <a:p>
            <a:pPr marL="0" indent="0" eaLnBrk="1" fontAlgn="auto" hangingPunct="1">
              <a:spcAft>
                <a:spcPts val="0"/>
              </a:spcAft>
              <a:buFont typeface="Arial" panose="020B0604020202020204" pitchFamily="34" charset="0"/>
              <a:buNone/>
              <a:defRPr/>
            </a:pPr>
            <a:r>
              <a:rPr lang="en-US" altLang="en-US" sz="3600" dirty="0"/>
              <a:t>Do we want true randomness in games?</a:t>
            </a:r>
          </a:p>
          <a:p>
            <a:pPr lvl="1" eaLnBrk="1" fontAlgn="auto" hangingPunct="1">
              <a:spcAft>
                <a:spcPts val="0"/>
              </a:spcAft>
              <a:defRPr/>
            </a:pPr>
            <a:r>
              <a:rPr lang="en-US" altLang="en-US" sz="3200" dirty="0"/>
              <a:t> When is it a good idea?</a:t>
            </a:r>
          </a:p>
          <a:p>
            <a:pPr lvl="1" eaLnBrk="1" fontAlgn="auto" hangingPunct="1">
              <a:spcAft>
                <a:spcPts val="0"/>
              </a:spcAft>
              <a:defRPr/>
            </a:pPr>
            <a:r>
              <a:rPr lang="en-US" altLang="en-US" sz="3200" dirty="0"/>
              <a:t> When is it a bad idea?</a:t>
            </a:r>
          </a:p>
          <a:p>
            <a:pPr eaLnBrk="1" fontAlgn="auto" hangingPunct="1">
              <a:spcAft>
                <a:spcPts val="0"/>
              </a:spcAft>
              <a:defRPr/>
            </a:pPr>
            <a:endParaRPr lang="en-US"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6A96-BDF9-4359-B244-7622CD9F001E}"/>
              </a:ext>
            </a:extLst>
          </p:cNvPr>
          <p:cNvSpPr>
            <a:spLocks noGrp="1"/>
          </p:cNvSpPr>
          <p:nvPr>
            <p:ph type="ctrTitle"/>
          </p:nvPr>
        </p:nvSpPr>
        <p:spPr/>
        <p:txBody>
          <a:bodyPr/>
          <a:lstStyle/>
          <a:p>
            <a:r>
              <a:rPr lang="en-US" dirty="0"/>
              <a:t>Intermission</a:t>
            </a:r>
          </a:p>
        </p:txBody>
      </p:sp>
      <p:sp>
        <p:nvSpPr>
          <p:cNvPr id="3" name="Subtitle 2">
            <a:extLst>
              <a:ext uri="{FF2B5EF4-FFF2-40B4-BE49-F238E27FC236}">
                <a16:creationId xmlns:a16="http://schemas.microsoft.com/office/drawing/2014/main" id="{C7456171-604F-4BEE-A8B7-E48C35C4F5D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5606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C503A0E1-A2AF-4EB5-8BE5-6D6144BB71CF}"/>
              </a:ext>
            </a:extLst>
          </p:cNvPr>
          <p:cNvSpPr>
            <a:spLocks noGrp="1"/>
          </p:cNvSpPr>
          <p:nvPr>
            <p:ph type="title"/>
          </p:nvPr>
        </p:nvSpPr>
        <p:spPr/>
        <p:txBody>
          <a:bodyPr/>
          <a:lstStyle/>
          <a:p>
            <a:pPr eaLnBrk="1" hangingPunct="1">
              <a:defRPr/>
            </a:pPr>
            <a:r>
              <a:rPr lang="en-US" altLang="en-US" sz="6600" dirty="0">
                <a:solidFill>
                  <a:schemeClr val="tx1">
                    <a:lumMod val="75000"/>
                    <a:lumOff val="25000"/>
                  </a:schemeClr>
                </a:solidFill>
              </a:rPr>
              <a:t>Questions</a:t>
            </a:r>
          </a:p>
        </p:txBody>
      </p:sp>
      <p:sp>
        <p:nvSpPr>
          <p:cNvPr id="3" name="Content Placeholder 2">
            <a:extLst>
              <a:ext uri="{FF2B5EF4-FFF2-40B4-BE49-F238E27FC236}">
                <a16:creationId xmlns:a16="http://schemas.microsoft.com/office/drawing/2014/main" id="{A57150ED-9846-471F-BC2A-D98E3B8ED13C}"/>
              </a:ext>
            </a:extLst>
          </p:cNvPr>
          <p:cNvSpPr>
            <a:spLocks noGrp="1"/>
          </p:cNvSpPr>
          <p:nvPr>
            <p:ph idx="1"/>
          </p:nvPr>
        </p:nvSpPr>
        <p:spPr>
          <a:xfrm>
            <a:off x="1096963" y="1944688"/>
            <a:ext cx="10693400" cy="4565650"/>
          </a:xfrm>
        </p:spPr>
        <p:txBody>
          <a:bodyPr/>
          <a:lstStyle/>
          <a:p>
            <a:pPr marL="457200" indent="-457200" eaLnBrk="1" hangingPunct="1">
              <a:buClr>
                <a:schemeClr val="accent1"/>
              </a:buClr>
              <a:buFont typeface="Calibri Light" panose="020F0302020204030204" pitchFamily="34" charset="0"/>
              <a:buAutoNum type="arabicPeriod"/>
            </a:pPr>
            <a:r>
              <a:rPr lang="en-US" altLang="en-US" sz="2400" dirty="0"/>
              <a:t>Name 4 reasons you would use the same random seed to get predictable randomness.</a:t>
            </a:r>
          </a:p>
          <a:p>
            <a:pPr marL="457200" indent="-457200" eaLnBrk="1" hangingPunct="1">
              <a:buClr>
                <a:schemeClr val="accent1"/>
              </a:buClr>
              <a:buFont typeface="Calibri Light" panose="020F0302020204030204" pitchFamily="34" charset="0"/>
              <a:buAutoNum type="arabicPeriod"/>
            </a:pPr>
            <a:r>
              <a:rPr lang="en-US" altLang="en-US" sz="2400" dirty="0"/>
              <a:t>What is the theorem that explains how to create Gaussian randomness?</a:t>
            </a:r>
          </a:p>
          <a:p>
            <a:pPr marL="457200" indent="-457200" eaLnBrk="1" hangingPunct="1">
              <a:buClr>
                <a:schemeClr val="accent1"/>
              </a:buClr>
              <a:buFont typeface="Calibri Light" panose="020F0302020204030204" pitchFamily="34" charset="0"/>
              <a:buAutoNum type="arabicPeriod"/>
            </a:pPr>
            <a:r>
              <a:rPr lang="en-US" altLang="en-US" sz="2400" dirty="0"/>
              <a:t>Why does Gaussian randomness show up everywhere in nature?</a:t>
            </a:r>
          </a:p>
          <a:p>
            <a:pPr marL="457200" indent="-457200" eaLnBrk="1" hangingPunct="1">
              <a:buClr>
                <a:schemeClr val="accent1"/>
              </a:buClr>
              <a:buFont typeface="Calibri Light" panose="020F0302020204030204" pitchFamily="34" charset="0"/>
              <a:buAutoNum type="arabicPeriod"/>
            </a:pPr>
            <a:r>
              <a:rPr lang="en-US" altLang="en-US" sz="2400" dirty="0"/>
              <a:t>How do you calculate the bullet spread using Gaussian randomness?</a:t>
            </a:r>
          </a:p>
        </p:txBody>
      </p:sp>
    </p:spTree>
    <p:extLst>
      <p:ext uri="{BB962C8B-B14F-4D97-AF65-F5344CB8AC3E}">
        <p14:creationId xmlns:p14="http://schemas.microsoft.com/office/powerpoint/2010/main" val="3859852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245EA1E-5ED2-40E4-AD22-27457F098E77}"/>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Is Randomness too Random?</a:t>
            </a:r>
          </a:p>
        </p:txBody>
      </p:sp>
      <p:sp>
        <p:nvSpPr>
          <p:cNvPr id="3" name="Content Placeholder 2">
            <a:extLst>
              <a:ext uri="{FF2B5EF4-FFF2-40B4-BE49-F238E27FC236}">
                <a16:creationId xmlns:a16="http://schemas.microsoft.com/office/drawing/2014/main" id="{D1947C4D-2901-4D81-AB3E-144D9D070D8D}"/>
              </a:ext>
            </a:extLst>
          </p:cNvPr>
          <p:cNvSpPr>
            <a:spLocks noGrp="1"/>
          </p:cNvSpPr>
          <p:nvPr>
            <p:ph idx="1"/>
          </p:nvPr>
        </p:nvSpPr>
        <p:spPr>
          <a:xfrm>
            <a:off x="2620963" y="1825625"/>
            <a:ext cx="8732837" cy="4351338"/>
          </a:xfrm>
        </p:spPr>
        <p:txBody>
          <a:bodyPr rtlCol="0">
            <a:normAutofit fontScale="92500" lnSpcReduction="20000"/>
          </a:bodyPr>
          <a:lstStyle/>
          <a:p>
            <a:pPr marL="0" indent="0" eaLnBrk="1" fontAlgn="auto" hangingPunct="1">
              <a:lnSpc>
                <a:spcPct val="80000"/>
              </a:lnSpc>
              <a:spcAft>
                <a:spcPts val="0"/>
              </a:spcAft>
              <a:buFont typeface="Arial" panose="020B0604020202020204" pitchFamily="34" charset="0"/>
              <a:buNone/>
              <a:defRPr/>
            </a:pPr>
            <a:r>
              <a:rPr lang="en-US" altLang="en-US" sz="3200" dirty="0"/>
              <a:t>Is the rand() function sufficiently random?</a:t>
            </a:r>
          </a:p>
          <a:p>
            <a:pPr lvl="1" eaLnBrk="1" fontAlgn="auto" hangingPunct="1">
              <a:lnSpc>
                <a:spcPct val="80000"/>
              </a:lnSpc>
              <a:spcAft>
                <a:spcPts val="0"/>
              </a:spcAft>
              <a:defRPr/>
            </a:pPr>
            <a:r>
              <a:rPr lang="en-US" altLang="en-US" sz="2800" dirty="0"/>
              <a:t>What does rand() return? </a:t>
            </a:r>
          </a:p>
          <a:p>
            <a:pPr lvl="1" eaLnBrk="1" fontAlgn="auto" hangingPunct="1">
              <a:lnSpc>
                <a:spcPct val="80000"/>
              </a:lnSpc>
              <a:spcAft>
                <a:spcPts val="0"/>
              </a:spcAft>
              <a:defRPr/>
            </a:pPr>
            <a:r>
              <a:rPr lang="en-US" altLang="en-US" sz="2800" dirty="0"/>
              <a:t>What other options exist?</a:t>
            </a:r>
          </a:p>
          <a:p>
            <a:pPr marL="0" indent="0" eaLnBrk="1" fontAlgn="auto" hangingPunct="1">
              <a:lnSpc>
                <a:spcPct val="80000"/>
              </a:lnSpc>
              <a:spcAft>
                <a:spcPts val="0"/>
              </a:spcAft>
              <a:buFont typeface="Arial" panose="020B0604020202020204" pitchFamily="34" charset="0"/>
              <a:buNone/>
              <a:defRPr/>
            </a:pPr>
            <a:endParaRPr lang="en-US" altLang="en-US" sz="3200" dirty="0"/>
          </a:p>
          <a:p>
            <a:pPr marL="0" indent="0" eaLnBrk="1" fontAlgn="auto" hangingPunct="1">
              <a:lnSpc>
                <a:spcPct val="80000"/>
              </a:lnSpc>
              <a:spcAft>
                <a:spcPts val="0"/>
              </a:spcAft>
              <a:buFont typeface="Arial" panose="020B0604020202020204" pitchFamily="34" charset="0"/>
              <a:buNone/>
              <a:defRPr/>
            </a:pPr>
            <a:r>
              <a:rPr lang="en-US" altLang="en-US" sz="3200" dirty="0"/>
              <a:t>Is rand() random enough for your game?</a:t>
            </a:r>
          </a:p>
          <a:p>
            <a:pPr marL="0" indent="0" eaLnBrk="1" fontAlgn="auto" hangingPunct="1">
              <a:lnSpc>
                <a:spcPct val="80000"/>
              </a:lnSpc>
              <a:spcAft>
                <a:spcPts val="0"/>
              </a:spcAft>
              <a:buFont typeface="Arial" panose="020B0604020202020204" pitchFamily="34" charset="0"/>
              <a:buNone/>
              <a:defRPr/>
            </a:pPr>
            <a:r>
              <a:rPr lang="en-US" altLang="en-US" sz="3200" dirty="0"/>
              <a:t>Is rand() too random for your game?</a:t>
            </a:r>
            <a:endParaRPr lang="en-US" altLang="en-US" sz="2400" dirty="0"/>
          </a:p>
          <a:p>
            <a:pPr marL="0" indent="0" eaLnBrk="1" fontAlgn="auto" hangingPunct="1">
              <a:lnSpc>
                <a:spcPct val="80000"/>
              </a:lnSpc>
              <a:spcAft>
                <a:spcPts val="0"/>
              </a:spcAft>
              <a:buFont typeface="Arial" panose="020B0604020202020204" pitchFamily="34" charset="0"/>
              <a:buNone/>
              <a:defRPr/>
            </a:pPr>
            <a:endParaRPr lang="en-US" altLang="en-US" sz="3200" dirty="0"/>
          </a:p>
          <a:p>
            <a:pPr marL="0" indent="0" eaLnBrk="1" fontAlgn="auto" hangingPunct="1">
              <a:lnSpc>
                <a:spcPct val="80000"/>
              </a:lnSpc>
              <a:spcAft>
                <a:spcPts val="0"/>
              </a:spcAft>
              <a:buFont typeface="Arial" panose="020B0604020202020204" pitchFamily="34" charset="0"/>
              <a:buNone/>
              <a:defRPr/>
            </a:pPr>
            <a:r>
              <a:rPr lang="en-US" altLang="en-US" sz="3200" dirty="0"/>
              <a:t>Examples</a:t>
            </a:r>
          </a:p>
          <a:p>
            <a:pPr lvl="1" eaLnBrk="1" fontAlgn="auto" hangingPunct="1">
              <a:lnSpc>
                <a:spcPct val="80000"/>
              </a:lnSpc>
              <a:spcAft>
                <a:spcPts val="0"/>
              </a:spcAft>
              <a:defRPr/>
            </a:pPr>
            <a:r>
              <a:rPr lang="en-US" altLang="en-US" sz="2800" dirty="0"/>
              <a:t>5 enemy spawn points</a:t>
            </a:r>
          </a:p>
          <a:p>
            <a:pPr lvl="1" eaLnBrk="1" fontAlgn="auto" hangingPunct="1">
              <a:lnSpc>
                <a:spcPct val="80000"/>
              </a:lnSpc>
              <a:spcAft>
                <a:spcPts val="0"/>
              </a:spcAft>
              <a:defRPr/>
            </a:pPr>
            <a:r>
              <a:rPr lang="en-US" altLang="en-US" sz="2800" dirty="0"/>
              <a:t>Enemy has 10% chance of direct hit on player</a:t>
            </a:r>
          </a:p>
          <a:p>
            <a:pPr lvl="1" eaLnBrk="1" fontAlgn="auto" hangingPunct="1">
              <a:lnSpc>
                <a:spcPct val="80000"/>
              </a:lnSpc>
              <a:spcAft>
                <a:spcPts val="0"/>
              </a:spcAft>
              <a:defRPr/>
            </a:pPr>
            <a:r>
              <a:rPr lang="en-US" altLang="en-US" sz="2800" dirty="0"/>
              <a:t>Random idle animation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245EA1E-5ED2-40E4-AD22-27457F098E77}"/>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Random without Replacement</a:t>
            </a:r>
          </a:p>
        </p:txBody>
      </p:sp>
      <p:graphicFrame>
        <p:nvGraphicFramePr>
          <p:cNvPr id="2" name="Object 1">
            <a:extLst>
              <a:ext uri="{FF2B5EF4-FFF2-40B4-BE49-F238E27FC236}">
                <a16:creationId xmlns:a16="http://schemas.microsoft.com/office/drawing/2014/main" id="{D222896A-1264-46B6-9115-1B3BA1971F72}"/>
              </a:ext>
            </a:extLst>
          </p:cNvPr>
          <p:cNvGraphicFramePr>
            <a:graphicFrameLocks noChangeAspect="1"/>
          </p:cNvGraphicFramePr>
          <p:nvPr/>
        </p:nvGraphicFramePr>
        <p:xfrm>
          <a:off x="3595344" y="2201638"/>
          <a:ext cx="5001312" cy="3582757"/>
        </p:xfrm>
        <a:graphic>
          <a:graphicData uri="http://schemas.openxmlformats.org/presentationml/2006/ole">
            <mc:AlternateContent xmlns:mc="http://schemas.openxmlformats.org/markup-compatibility/2006">
              <mc:Choice xmlns:v="urn:schemas-microsoft-com:vml" Requires="v">
                <p:oleObj r:id="rId2" imgW="10437840" imgH="7453800" progId="">
                  <p:embed/>
                </p:oleObj>
              </mc:Choice>
              <mc:Fallback>
                <p:oleObj r:id="rId2" imgW="10437840" imgH="7453800" progId="">
                  <p:embed/>
                  <p:pic>
                    <p:nvPicPr>
                      <p:cNvPr id="2" name="Object 1">
                        <a:extLst>
                          <a:ext uri="{FF2B5EF4-FFF2-40B4-BE49-F238E27FC236}">
                            <a16:creationId xmlns:a16="http://schemas.microsoft.com/office/drawing/2014/main" id="{D222896A-1264-46B6-9115-1B3BA1971F72}"/>
                          </a:ext>
                        </a:extLst>
                      </p:cNvPr>
                      <p:cNvPicPr/>
                      <p:nvPr/>
                    </p:nvPicPr>
                    <p:blipFill>
                      <a:blip r:embed="rId3"/>
                      <a:stretch>
                        <a:fillRect/>
                      </a:stretch>
                    </p:blipFill>
                    <p:spPr>
                      <a:xfrm>
                        <a:off x="3595344" y="2201638"/>
                        <a:ext cx="5001312" cy="3582757"/>
                      </a:xfrm>
                      <a:prstGeom prst="rect">
                        <a:avLst/>
                      </a:prstGeom>
                    </p:spPr>
                  </p:pic>
                </p:oleObj>
              </mc:Fallback>
            </mc:AlternateContent>
          </a:graphicData>
        </a:graphic>
      </p:graphicFrame>
    </p:spTree>
    <p:extLst>
      <p:ext uri="{BB962C8B-B14F-4D97-AF65-F5344CB8AC3E}">
        <p14:creationId xmlns:p14="http://schemas.microsoft.com/office/powerpoint/2010/main" val="3439208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4917E309-7B14-46FF-B58C-F1644621A2AB}"/>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Appearance of Randomness</a:t>
            </a:r>
          </a:p>
        </p:txBody>
      </p:sp>
      <p:sp>
        <p:nvSpPr>
          <p:cNvPr id="3" name="Content Placeholder 2">
            <a:extLst>
              <a:ext uri="{FF2B5EF4-FFF2-40B4-BE49-F238E27FC236}">
                <a16:creationId xmlns:a16="http://schemas.microsoft.com/office/drawing/2014/main" id="{F127AC9D-C667-4FC6-B99B-A97FEF778CD1}"/>
              </a:ext>
            </a:extLst>
          </p:cNvPr>
          <p:cNvSpPr>
            <a:spLocks noGrp="1"/>
          </p:cNvSpPr>
          <p:nvPr>
            <p:ph idx="1"/>
          </p:nvPr>
        </p:nvSpPr>
        <p:spPr>
          <a:xfrm>
            <a:off x="2751138" y="1825625"/>
            <a:ext cx="8602662" cy="4351338"/>
          </a:xfrm>
        </p:spPr>
        <p:txBody>
          <a:bodyPr rtlCol="0">
            <a:normAutofit fontScale="92500"/>
          </a:bodyPr>
          <a:lstStyle/>
          <a:p>
            <a:pPr marL="0" indent="0" eaLnBrk="1" fontAlgn="auto" hangingPunct="1">
              <a:spcAft>
                <a:spcPts val="0"/>
              </a:spcAft>
              <a:buFont typeface="Arial" panose="020B0604020202020204" pitchFamily="34" charset="0"/>
              <a:buNone/>
              <a:defRPr/>
            </a:pPr>
            <a:r>
              <a:rPr lang="en-US" altLang="en-US" sz="3600" dirty="0"/>
              <a:t>What </a:t>
            </a:r>
            <a:r>
              <a:rPr lang="en-US" altLang="en-US" sz="3600" i="1" dirty="0">
                <a:solidFill>
                  <a:srgbClr val="0070C0"/>
                </a:solidFill>
              </a:rPr>
              <a:t>looks</a:t>
            </a:r>
            <a:r>
              <a:rPr lang="en-US" altLang="en-US" sz="3600" dirty="0"/>
              <a:t> random?</a:t>
            </a:r>
            <a:endParaRPr lang="en-US" altLang="en-US" sz="3200" dirty="0"/>
          </a:p>
          <a:p>
            <a:pPr marL="0" indent="0" eaLnBrk="1" fontAlgn="auto" hangingPunct="1">
              <a:spcAft>
                <a:spcPts val="0"/>
              </a:spcAft>
              <a:buFont typeface="Arial" panose="020B0604020202020204" pitchFamily="34" charset="0"/>
              <a:buNone/>
              <a:defRPr/>
            </a:pPr>
            <a:r>
              <a:rPr lang="en-US" altLang="en-US" sz="3600" dirty="0"/>
              <a:t>Each sequence has 20 random heads and tails</a:t>
            </a:r>
          </a:p>
          <a:p>
            <a:pPr marL="0" indent="0" eaLnBrk="1" fontAlgn="auto" hangingPunct="1">
              <a:spcAft>
                <a:spcPts val="0"/>
              </a:spcAft>
              <a:buFont typeface="Arial" panose="020B0604020202020204" pitchFamily="34" charset="0"/>
              <a:buNone/>
              <a:defRPr/>
            </a:pPr>
            <a:endParaRPr lang="en-US" altLang="en-US" sz="3600" dirty="0"/>
          </a:p>
          <a:p>
            <a:pPr marL="0" indent="0" eaLnBrk="1" fontAlgn="auto" hangingPunct="1">
              <a:spcAft>
                <a:spcPts val="0"/>
              </a:spcAft>
              <a:buFont typeface="Arial" panose="020B0604020202020204" pitchFamily="34" charset="0"/>
              <a:buNone/>
              <a:defRPr/>
            </a:pPr>
            <a:r>
              <a:rPr lang="en-US" altLang="en-US" sz="3600" dirty="0"/>
              <a:t>How random does each </a:t>
            </a:r>
            <a:r>
              <a:rPr lang="en-US" altLang="en-US" sz="3600" b="1" i="1" dirty="0">
                <a:solidFill>
                  <a:srgbClr val="0070C0"/>
                </a:solidFill>
              </a:rPr>
              <a:t>look</a:t>
            </a:r>
            <a:r>
              <a:rPr lang="en-US" altLang="en-US" sz="3600" dirty="0"/>
              <a:t>?</a:t>
            </a:r>
          </a:p>
          <a:p>
            <a:pPr marL="457200" lvl="1" indent="0" eaLnBrk="1" fontAlgn="auto" hangingPunct="1">
              <a:spcAft>
                <a:spcPts val="0"/>
              </a:spcAft>
              <a:buFont typeface="Arial" panose="020B0604020202020204" pitchFamily="34" charset="0"/>
              <a:buNone/>
              <a:defRPr/>
            </a:pPr>
            <a:r>
              <a:rPr lang="en-US" altLang="en-US" sz="3200" dirty="0"/>
              <a:t>01010101010101010101</a:t>
            </a:r>
          </a:p>
          <a:p>
            <a:pPr marL="457200" lvl="1" indent="0" eaLnBrk="1" fontAlgn="auto" hangingPunct="1">
              <a:spcAft>
                <a:spcPts val="0"/>
              </a:spcAft>
              <a:buFont typeface="Arial" panose="020B0604020202020204" pitchFamily="34" charset="0"/>
              <a:buNone/>
              <a:defRPr/>
            </a:pPr>
            <a:r>
              <a:rPr lang="en-US" altLang="en-US" sz="3200" dirty="0"/>
              <a:t>00101011010001010111</a:t>
            </a:r>
          </a:p>
          <a:p>
            <a:pPr marL="457200" lvl="1" indent="0" eaLnBrk="1" fontAlgn="auto" hangingPunct="1">
              <a:spcAft>
                <a:spcPts val="0"/>
              </a:spcAft>
              <a:buFont typeface="Arial" panose="020B0604020202020204" pitchFamily="34" charset="0"/>
              <a:buNone/>
              <a:defRPr/>
            </a:pPr>
            <a:r>
              <a:rPr lang="en-US" altLang="en-US" sz="3200" dirty="0"/>
              <a:t>00111100110111100000</a:t>
            </a:r>
          </a:p>
          <a:p>
            <a:pPr marL="457200" lvl="1" indent="0" eaLnBrk="1" fontAlgn="auto" hangingPunct="1">
              <a:spcAft>
                <a:spcPts val="0"/>
              </a:spcAft>
              <a:buFont typeface="Arial" panose="020B0604020202020204" pitchFamily="34" charset="0"/>
              <a:buNone/>
              <a:defRPr/>
            </a:pPr>
            <a:r>
              <a:rPr lang="en-US" altLang="en-US" sz="3200" dirty="0"/>
              <a:t>00000000001111111111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DC3862E1-064C-211B-AAB3-ACB15AACF50C}"/>
              </a:ext>
            </a:extLst>
          </p:cNvPr>
          <p:cNvPicPr>
            <a:picLocks noChangeAspect="1"/>
          </p:cNvPicPr>
          <p:nvPr/>
        </p:nvPicPr>
        <p:blipFill>
          <a:blip r:embed="rId2"/>
          <a:srcRect t="14516" b="10498"/>
          <a:stretch/>
        </p:blipFill>
        <p:spPr>
          <a:xfrm>
            <a:off x="20" y="1282"/>
            <a:ext cx="12191980" cy="6856718"/>
          </a:xfrm>
          <a:prstGeom prst="rect">
            <a:avLst/>
          </a:prstGeom>
        </p:spPr>
      </p:pic>
    </p:spTree>
    <p:extLst>
      <p:ext uri="{BB962C8B-B14F-4D97-AF65-F5344CB8AC3E}">
        <p14:creationId xmlns:p14="http://schemas.microsoft.com/office/powerpoint/2010/main" val="1238153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3FFC522A-AC29-4BED-86CE-C3C0801CD41D}"/>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Appearance of Randomness</a:t>
            </a:r>
          </a:p>
        </p:txBody>
      </p:sp>
      <p:sp>
        <p:nvSpPr>
          <p:cNvPr id="21507" name="TextBox 2">
            <a:extLst>
              <a:ext uri="{FF2B5EF4-FFF2-40B4-BE49-F238E27FC236}">
                <a16:creationId xmlns:a16="http://schemas.microsoft.com/office/drawing/2014/main" id="{581A92FA-4014-4424-B944-E48A5E05A33A}"/>
              </a:ext>
            </a:extLst>
          </p:cNvPr>
          <p:cNvSpPr txBox="1">
            <a:spLocks noChangeArrowheads="1"/>
          </p:cNvSpPr>
          <p:nvPr/>
        </p:nvSpPr>
        <p:spPr bwMode="auto">
          <a:xfrm>
            <a:off x="7399338" y="2179638"/>
            <a:ext cx="41148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00000000001111111111 - 1 alternation</a:t>
            </a:r>
          </a:p>
          <a:p>
            <a:pPr eaLnBrk="1" hangingPunct="1">
              <a:lnSpc>
                <a:spcPct val="100000"/>
              </a:lnSpc>
              <a:spcBef>
                <a:spcPct val="0"/>
              </a:spcBef>
              <a:buFontTx/>
              <a:buNone/>
            </a:pPr>
            <a:r>
              <a:rPr lang="en-US" altLang="en-US" sz="1800"/>
              <a:t>01100111011000010110 - 10 alternations</a:t>
            </a:r>
          </a:p>
          <a:p>
            <a:pPr eaLnBrk="1" hangingPunct="1">
              <a:lnSpc>
                <a:spcPct val="100000"/>
              </a:lnSpc>
              <a:spcBef>
                <a:spcPct val="0"/>
              </a:spcBef>
              <a:buFontTx/>
              <a:buNone/>
            </a:pPr>
            <a:r>
              <a:rPr lang="en-US" altLang="en-US" sz="1800"/>
              <a:t>00101011010001010110 - 14 alternations</a:t>
            </a:r>
          </a:p>
        </p:txBody>
      </p:sp>
      <p:pic>
        <p:nvPicPr>
          <p:cNvPr id="21508" name="Picture 4" descr="Filtered_Randomness_for_AI_Decisions_and_Game_Logic_Figure1">
            <a:extLst>
              <a:ext uri="{FF2B5EF4-FFF2-40B4-BE49-F238E27FC236}">
                <a16:creationId xmlns:a16="http://schemas.microsoft.com/office/drawing/2014/main" id="{1A900E2A-3DE9-47A9-B06B-1724B95A3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35200"/>
            <a:ext cx="7400925"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D38CFCE-0CF6-4E0B-BB9A-BC839F0469CF}"/>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Appearance of Randomness</a:t>
            </a:r>
          </a:p>
        </p:txBody>
      </p:sp>
      <p:sp>
        <p:nvSpPr>
          <p:cNvPr id="22531" name="Content Placeholder 2">
            <a:extLst>
              <a:ext uri="{FF2B5EF4-FFF2-40B4-BE49-F238E27FC236}">
                <a16:creationId xmlns:a16="http://schemas.microsoft.com/office/drawing/2014/main" id="{23E97AE3-CAD9-43CD-8BD0-E63492316DD2}"/>
              </a:ext>
            </a:extLst>
          </p:cNvPr>
          <p:cNvSpPr>
            <a:spLocks noGrp="1"/>
          </p:cNvSpPr>
          <p:nvPr>
            <p:ph idx="1"/>
          </p:nvPr>
        </p:nvSpPr>
        <p:spPr>
          <a:xfrm>
            <a:off x="1096963" y="1987550"/>
            <a:ext cx="10058400" cy="4022725"/>
          </a:xfrm>
        </p:spPr>
        <p:txBody>
          <a:bodyPr/>
          <a:lstStyle/>
          <a:p>
            <a:pPr marL="0" indent="0" eaLnBrk="1" hangingPunct="1">
              <a:buFont typeface="Arial" panose="020B0604020202020204" pitchFamily="34" charset="0"/>
              <a:buNone/>
            </a:pPr>
            <a:r>
              <a:rPr lang="en-US" altLang="en-US" sz="4000"/>
              <a:t>Creating randomness the hard way</a:t>
            </a:r>
          </a:p>
        </p:txBody>
      </p:sp>
      <p:pic>
        <p:nvPicPr>
          <p:cNvPr id="22532" name="Picture 2" descr="https://connexcu.files.wordpress.com/2013/07/166086157.jpg">
            <a:extLst>
              <a:ext uri="{FF2B5EF4-FFF2-40B4-BE49-F238E27FC236}">
                <a16:creationId xmlns:a16="http://schemas.microsoft.com/office/drawing/2014/main" id="{2827B6BD-B820-4A0F-93C9-3A76FFC9A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713" y="2809875"/>
            <a:ext cx="6692900"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61552649-F2F3-4A8A-B968-C472DCFA8B01}"/>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Can you Beat Roulette?</a:t>
            </a:r>
          </a:p>
        </p:txBody>
      </p:sp>
      <p:sp>
        <p:nvSpPr>
          <p:cNvPr id="23555" name="Content Placeholder 2">
            <a:extLst>
              <a:ext uri="{FF2B5EF4-FFF2-40B4-BE49-F238E27FC236}">
                <a16:creationId xmlns:a16="http://schemas.microsoft.com/office/drawing/2014/main" id="{930E8699-C3C6-4D38-A22B-770E6C7B23DD}"/>
              </a:ext>
            </a:extLst>
          </p:cNvPr>
          <p:cNvSpPr>
            <a:spLocks noGrp="1"/>
          </p:cNvSpPr>
          <p:nvPr>
            <p:ph idx="1"/>
          </p:nvPr>
        </p:nvSpPr>
        <p:spPr/>
        <p:txBody>
          <a:bodyPr/>
          <a:lstStyle/>
          <a:p>
            <a:pPr eaLnBrk="1" hangingPunct="1">
              <a:spcBef>
                <a:spcPct val="0"/>
              </a:spcBef>
              <a:buFont typeface="Calibri" panose="020F0502020204030204" pitchFamily="34" charset="0"/>
              <a:buNone/>
            </a:pPr>
            <a:r>
              <a:rPr lang="en-US" altLang="en-US" sz="3200"/>
              <a:t>Run this algorithm until rich</a:t>
            </a:r>
          </a:p>
          <a:p>
            <a:pPr eaLnBrk="1" hangingPunct="1">
              <a:spcBef>
                <a:spcPct val="0"/>
              </a:spcBef>
              <a:buFont typeface="Calibri" panose="020F0502020204030204" pitchFamily="34" charset="0"/>
              <a:buNone/>
            </a:pPr>
            <a:r>
              <a:rPr lang="en-US" altLang="en-US" sz="3200"/>
              <a:t>1. Bet $1 on black</a:t>
            </a:r>
          </a:p>
          <a:p>
            <a:pPr eaLnBrk="1" hangingPunct="1">
              <a:spcBef>
                <a:spcPct val="0"/>
              </a:spcBef>
              <a:buFont typeface="Calibri" panose="020F0502020204030204" pitchFamily="34" charset="0"/>
              <a:buNone/>
            </a:pPr>
            <a:r>
              <a:rPr lang="en-US" altLang="en-US" sz="3200"/>
              <a:t>2. Spin wheel</a:t>
            </a:r>
          </a:p>
          <a:p>
            <a:pPr eaLnBrk="1" hangingPunct="1">
              <a:spcBef>
                <a:spcPct val="0"/>
              </a:spcBef>
              <a:buFont typeface="Calibri" panose="020F0502020204030204" pitchFamily="34" charset="0"/>
              <a:buNone/>
            </a:pPr>
            <a:r>
              <a:rPr lang="en-US" altLang="en-US" sz="3200"/>
              <a:t>3. If win, goto #1</a:t>
            </a:r>
          </a:p>
          <a:p>
            <a:pPr eaLnBrk="1" hangingPunct="1">
              <a:spcBef>
                <a:spcPct val="0"/>
              </a:spcBef>
              <a:buFont typeface="Calibri" panose="020F0502020204030204" pitchFamily="34" charset="0"/>
              <a:buNone/>
            </a:pPr>
            <a:r>
              <a:rPr lang="en-US" altLang="en-US" sz="3200"/>
              <a:t>4. If lose, double bet, </a:t>
            </a:r>
          </a:p>
          <a:p>
            <a:pPr eaLnBrk="1" hangingPunct="1">
              <a:spcBef>
                <a:spcPct val="0"/>
              </a:spcBef>
              <a:buFont typeface="Calibri" panose="020F0502020204030204" pitchFamily="34" charset="0"/>
              <a:buNone/>
            </a:pPr>
            <a:r>
              <a:rPr lang="en-US" altLang="en-US" sz="3200"/>
              <a:t>    goto #2</a:t>
            </a:r>
          </a:p>
          <a:p>
            <a:pPr eaLnBrk="1" hangingPunct="1">
              <a:spcBef>
                <a:spcPct val="0"/>
              </a:spcBef>
              <a:buFont typeface="Calibri" panose="020F0502020204030204" pitchFamily="34" charset="0"/>
              <a:buNone/>
            </a:pPr>
            <a:endParaRPr lang="en-US" altLang="en-US" sz="3200"/>
          </a:p>
          <a:p>
            <a:pPr eaLnBrk="1" hangingPunct="1">
              <a:spcBef>
                <a:spcPct val="0"/>
              </a:spcBef>
              <a:buFont typeface="Calibri" panose="020F0502020204030204" pitchFamily="34" charset="0"/>
              <a:buNone/>
            </a:pPr>
            <a:r>
              <a:rPr lang="en-US" altLang="en-US" sz="3200"/>
              <a:t>Can this work?!?</a:t>
            </a:r>
          </a:p>
          <a:p>
            <a:pPr eaLnBrk="1" hangingPunct="1">
              <a:spcBef>
                <a:spcPts val="600"/>
              </a:spcBef>
            </a:pPr>
            <a:endParaRPr lang="en-US" altLang="en-US"/>
          </a:p>
        </p:txBody>
      </p:sp>
      <p:pic>
        <p:nvPicPr>
          <p:cNvPr id="23556" name="Picture 2" descr="r-wheel">
            <a:extLst>
              <a:ext uri="{FF2B5EF4-FFF2-40B4-BE49-F238E27FC236}">
                <a16:creationId xmlns:a16="http://schemas.microsoft.com/office/drawing/2014/main" id="{0FDB9E59-C7DE-4BAB-A91C-19030C683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0" y="2092325"/>
            <a:ext cx="3744913"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DC441A9-EF3F-44B3-A6C2-7533EB129EE7}"/>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Can you Beat Roulette?</a:t>
            </a:r>
          </a:p>
        </p:txBody>
      </p:sp>
      <p:sp>
        <p:nvSpPr>
          <p:cNvPr id="24579" name="Content Placeholder 2">
            <a:extLst>
              <a:ext uri="{FF2B5EF4-FFF2-40B4-BE49-F238E27FC236}">
                <a16:creationId xmlns:a16="http://schemas.microsoft.com/office/drawing/2014/main" id="{148EAFE0-3762-404E-BE8E-7F55C67EBFBE}"/>
              </a:ext>
            </a:extLst>
          </p:cNvPr>
          <p:cNvSpPr>
            <a:spLocks noGrp="1"/>
          </p:cNvSpPr>
          <p:nvPr>
            <p:ph sz="half" idx="1"/>
          </p:nvPr>
        </p:nvSpPr>
        <p:spPr>
          <a:xfrm>
            <a:off x="3179763" y="1825625"/>
            <a:ext cx="2840037" cy="4351338"/>
          </a:xfrm>
        </p:spPr>
        <p:txBody>
          <a:bodyPr/>
          <a:lstStyle/>
          <a:p>
            <a:pPr marL="514350" indent="-514350" eaLnBrk="1" hangingPunct="1">
              <a:spcBef>
                <a:spcPct val="0"/>
              </a:spcBef>
              <a:buFont typeface="Calibri Light" panose="020F0302020204030204" pitchFamily="34" charset="0"/>
              <a:buAutoNum type="arabicPeriod"/>
            </a:pPr>
            <a:r>
              <a:rPr lang="en-US" altLang="en-US" sz="3200"/>
              <a:t>1</a:t>
            </a:r>
          </a:p>
          <a:p>
            <a:pPr marL="514350" indent="-514350" eaLnBrk="1" hangingPunct="1">
              <a:spcBef>
                <a:spcPct val="0"/>
              </a:spcBef>
              <a:buFont typeface="Calibri Light" panose="020F0302020204030204" pitchFamily="34" charset="0"/>
              <a:buAutoNum type="arabicPeriod"/>
            </a:pPr>
            <a:r>
              <a:rPr lang="en-US" altLang="en-US" sz="3200"/>
              <a:t>2</a:t>
            </a:r>
          </a:p>
          <a:p>
            <a:pPr marL="514350" indent="-514350" eaLnBrk="1" hangingPunct="1">
              <a:spcBef>
                <a:spcPct val="0"/>
              </a:spcBef>
              <a:buFont typeface="Calibri Light" panose="020F0302020204030204" pitchFamily="34" charset="0"/>
              <a:buAutoNum type="arabicPeriod"/>
            </a:pPr>
            <a:r>
              <a:rPr lang="en-US" altLang="en-US" sz="3200"/>
              <a:t>4</a:t>
            </a:r>
          </a:p>
          <a:p>
            <a:pPr marL="514350" indent="-514350" eaLnBrk="1" hangingPunct="1">
              <a:spcBef>
                <a:spcPct val="0"/>
              </a:spcBef>
              <a:buFont typeface="Calibri Light" panose="020F0302020204030204" pitchFamily="34" charset="0"/>
              <a:buAutoNum type="arabicPeriod"/>
            </a:pPr>
            <a:r>
              <a:rPr lang="en-US" altLang="en-US" sz="3200"/>
              <a:t>8</a:t>
            </a:r>
          </a:p>
          <a:p>
            <a:pPr marL="514350" indent="-514350" eaLnBrk="1" hangingPunct="1">
              <a:spcBef>
                <a:spcPct val="0"/>
              </a:spcBef>
              <a:buFont typeface="Calibri Light" panose="020F0302020204030204" pitchFamily="34" charset="0"/>
              <a:buAutoNum type="arabicPeriod"/>
            </a:pPr>
            <a:r>
              <a:rPr lang="en-US" altLang="en-US" sz="3200"/>
              <a:t>16</a:t>
            </a:r>
          </a:p>
          <a:p>
            <a:pPr marL="514350" indent="-514350" eaLnBrk="1" hangingPunct="1">
              <a:spcBef>
                <a:spcPct val="0"/>
              </a:spcBef>
              <a:buFont typeface="Calibri Light" panose="020F0302020204030204" pitchFamily="34" charset="0"/>
              <a:buAutoNum type="arabicPeriod"/>
            </a:pPr>
            <a:r>
              <a:rPr lang="en-US" altLang="en-US" sz="3200"/>
              <a:t>32</a:t>
            </a:r>
          </a:p>
          <a:p>
            <a:pPr marL="514350" indent="-514350" eaLnBrk="1" hangingPunct="1">
              <a:spcBef>
                <a:spcPct val="0"/>
              </a:spcBef>
              <a:buFont typeface="Calibri Light" panose="020F0302020204030204" pitchFamily="34" charset="0"/>
              <a:buAutoNum type="arabicPeriod"/>
            </a:pPr>
            <a:r>
              <a:rPr lang="en-US" altLang="en-US" sz="3200"/>
              <a:t>64</a:t>
            </a:r>
          </a:p>
          <a:p>
            <a:pPr marL="514350" indent="-514350" eaLnBrk="1" hangingPunct="1">
              <a:spcBef>
                <a:spcPct val="0"/>
              </a:spcBef>
              <a:buFont typeface="Calibri Light" panose="020F0302020204030204" pitchFamily="34" charset="0"/>
              <a:buAutoNum type="arabicPeriod"/>
            </a:pPr>
            <a:r>
              <a:rPr lang="en-US" altLang="en-US" sz="3200"/>
              <a:t>128</a:t>
            </a:r>
          </a:p>
          <a:p>
            <a:pPr marL="514350" indent="-514350" eaLnBrk="1" hangingPunct="1">
              <a:spcBef>
                <a:spcPct val="0"/>
              </a:spcBef>
              <a:buFont typeface="Calibri Light" panose="020F0302020204030204" pitchFamily="34" charset="0"/>
              <a:buAutoNum type="arabicPeriod"/>
            </a:pPr>
            <a:r>
              <a:rPr lang="en-US" altLang="en-US" sz="3200"/>
              <a:t>256</a:t>
            </a:r>
          </a:p>
        </p:txBody>
      </p:sp>
      <p:sp>
        <p:nvSpPr>
          <p:cNvPr id="4" name="Content Placeholder 3">
            <a:extLst>
              <a:ext uri="{FF2B5EF4-FFF2-40B4-BE49-F238E27FC236}">
                <a16:creationId xmlns:a16="http://schemas.microsoft.com/office/drawing/2014/main" id="{152ABAD0-7DB2-41A1-827B-B6FE863D63CC}"/>
              </a:ext>
            </a:extLst>
          </p:cNvPr>
          <p:cNvSpPr>
            <a:spLocks noGrp="1"/>
          </p:cNvSpPr>
          <p:nvPr>
            <p:ph sz="half" idx="2"/>
          </p:nvPr>
        </p:nvSpPr>
        <p:spPr/>
        <p:txBody>
          <a:bodyPr rtlCol="0">
            <a:normAutofit/>
          </a:bodyPr>
          <a:lstStyle/>
          <a:p>
            <a:pPr marL="514350" indent="-514350" eaLnBrk="1" fontAlgn="auto" hangingPunct="1">
              <a:spcBef>
                <a:spcPts val="0"/>
              </a:spcBef>
              <a:spcAft>
                <a:spcPts val="0"/>
              </a:spcAft>
              <a:buFont typeface="+mj-lt"/>
              <a:buAutoNum type="arabicPeriod" startAt="10"/>
              <a:defRPr/>
            </a:pPr>
            <a:r>
              <a:rPr lang="en-US" sz="3200" dirty="0"/>
              <a:t> 512</a:t>
            </a:r>
          </a:p>
          <a:p>
            <a:pPr marL="514350" indent="-514350" eaLnBrk="1" fontAlgn="auto" hangingPunct="1">
              <a:spcBef>
                <a:spcPts val="0"/>
              </a:spcBef>
              <a:spcAft>
                <a:spcPts val="0"/>
              </a:spcAft>
              <a:buFont typeface="+mj-lt"/>
              <a:buAutoNum type="arabicPeriod" startAt="10"/>
              <a:defRPr/>
            </a:pPr>
            <a:r>
              <a:rPr lang="en-US" sz="3200" dirty="0"/>
              <a:t> 1024</a:t>
            </a:r>
          </a:p>
          <a:p>
            <a:pPr marL="514350" indent="-514350" eaLnBrk="1" fontAlgn="auto" hangingPunct="1">
              <a:spcBef>
                <a:spcPts val="0"/>
              </a:spcBef>
              <a:spcAft>
                <a:spcPts val="0"/>
              </a:spcAft>
              <a:buFont typeface="+mj-lt"/>
              <a:buAutoNum type="arabicPeriod" startAt="10"/>
              <a:defRPr/>
            </a:pPr>
            <a:r>
              <a:rPr lang="en-US" sz="3200" dirty="0"/>
              <a:t> 2048</a:t>
            </a:r>
          </a:p>
          <a:p>
            <a:pPr marL="514350" indent="-514350" eaLnBrk="1" fontAlgn="auto" hangingPunct="1">
              <a:spcBef>
                <a:spcPts val="0"/>
              </a:spcBef>
              <a:spcAft>
                <a:spcPts val="0"/>
              </a:spcAft>
              <a:buFont typeface="+mj-lt"/>
              <a:buAutoNum type="arabicPeriod" startAt="10"/>
              <a:defRPr/>
            </a:pPr>
            <a:r>
              <a:rPr lang="en-US" sz="3200" dirty="0"/>
              <a:t> 4096</a:t>
            </a:r>
          </a:p>
          <a:p>
            <a:pPr marL="514350" indent="-514350" eaLnBrk="1" fontAlgn="auto" hangingPunct="1">
              <a:spcBef>
                <a:spcPts val="0"/>
              </a:spcBef>
              <a:spcAft>
                <a:spcPts val="0"/>
              </a:spcAft>
              <a:buFont typeface="+mj-lt"/>
              <a:buAutoNum type="arabicPeriod" startAt="10"/>
              <a:defRPr/>
            </a:pPr>
            <a:r>
              <a:rPr lang="en-US" sz="3200" dirty="0"/>
              <a:t> 8192</a:t>
            </a:r>
          </a:p>
          <a:p>
            <a:pPr marL="514350" indent="-514350" eaLnBrk="1" fontAlgn="auto" hangingPunct="1">
              <a:spcBef>
                <a:spcPts val="0"/>
              </a:spcBef>
              <a:spcAft>
                <a:spcPts val="0"/>
              </a:spcAft>
              <a:buFont typeface="+mj-lt"/>
              <a:buAutoNum type="arabicPeriod" startAt="10"/>
              <a:defRPr/>
            </a:pPr>
            <a:r>
              <a:rPr lang="en-US" sz="3200" dirty="0"/>
              <a:t> 16384</a:t>
            </a:r>
          </a:p>
          <a:p>
            <a:pPr marL="514350" indent="-514350" eaLnBrk="1" fontAlgn="auto" hangingPunct="1">
              <a:spcBef>
                <a:spcPts val="0"/>
              </a:spcBef>
              <a:spcAft>
                <a:spcPts val="0"/>
              </a:spcAft>
              <a:buFont typeface="+mj-lt"/>
              <a:buAutoNum type="arabicPeriod" startAt="10"/>
              <a:defRPr/>
            </a:pPr>
            <a:r>
              <a:rPr lang="en-US" sz="3200" dirty="0"/>
              <a:t> 32768</a:t>
            </a:r>
          </a:p>
          <a:p>
            <a:pPr marL="514350" indent="-514350" eaLnBrk="1" fontAlgn="auto" hangingPunct="1">
              <a:spcBef>
                <a:spcPts val="0"/>
              </a:spcBef>
              <a:spcAft>
                <a:spcPts val="0"/>
              </a:spcAft>
              <a:buFont typeface="+mj-lt"/>
              <a:buAutoNum type="arabicPeriod" startAt="10"/>
              <a:defRPr/>
            </a:pPr>
            <a:r>
              <a:rPr lang="en-US" sz="3200" dirty="0"/>
              <a:t> 64536</a:t>
            </a:r>
          </a:p>
          <a:p>
            <a:pPr marL="514350" indent="-514350" eaLnBrk="1" fontAlgn="auto" hangingPunct="1">
              <a:spcBef>
                <a:spcPts val="0"/>
              </a:spcBef>
              <a:spcAft>
                <a:spcPts val="0"/>
              </a:spcAft>
              <a:buFont typeface="+mj-lt"/>
              <a:buAutoNum type="arabicPeriod" startAt="10"/>
              <a:defRPr/>
            </a:pPr>
            <a:r>
              <a:rPr lang="en-US" sz="3200" dirty="0"/>
              <a:t> 131072</a:t>
            </a:r>
          </a:p>
          <a:p>
            <a:pPr marL="457200" indent="-457200" eaLnBrk="1" fontAlgn="auto" hangingPunct="1">
              <a:spcAft>
                <a:spcPts val="0"/>
              </a:spcAft>
              <a:buFont typeface="+mj-lt"/>
              <a:buAutoNum type="arabicPeriod" startAt="10"/>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3EF236-8B23-47C9-8841-60E7B8BE3300}"/>
              </a:ext>
            </a:extLst>
          </p:cNvPr>
          <p:cNvSpPr txBox="1"/>
          <p:nvPr/>
        </p:nvSpPr>
        <p:spPr>
          <a:xfrm>
            <a:off x="3607113" y="6083456"/>
            <a:ext cx="4977773" cy="646331"/>
          </a:xfrm>
          <a:prstGeom prst="rect">
            <a:avLst/>
          </a:prstGeom>
          <a:noFill/>
        </p:spPr>
        <p:txBody>
          <a:bodyPr wrap="none" rtlCol="0">
            <a:spAutoFit/>
          </a:bodyPr>
          <a:lstStyle/>
          <a:p>
            <a:pPr algn="ctr"/>
            <a:r>
              <a:rPr lang="en-US" b="0" i="0" dirty="0">
                <a:effectLst/>
                <a:latin typeface="Roboto"/>
              </a:rPr>
              <a:t>Fire Emblem - The Hit Rate Lie</a:t>
            </a:r>
          </a:p>
          <a:p>
            <a:pPr algn="ctr"/>
            <a:r>
              <a:rPr lang="en-US" dirty="0">
                <a:solidFill>
                  <a:schemeClr val="tx1">
                    <a:lumMod val="75000"/>
                    <a:lumOff val="25000"/>
                  </a:schemeClr>
                </a:solidFill>
              </a:rPr>
              <a:t>https://www.youtube.com/watch?v=irQu9pvGb0Q</a:t>
            </a:r>
          </a:p>
        </p:txBody>
      </p:sp>
      <p:graphicFrame>
        <p:nvGraphicFramePr>
          <p:cNvPr id="3" name="Object 2">
            <a:extLst>
              <a:ext uri="{FF2B5EF4-FFF2-40B4-BE49-F238E27FC236}">
                <a16:creationId xmlns:a16="http://schemas.microsoft.com/office/drawing/2014/main" id="{7360B9E1-2727-4A48-8C5D-71A1E472BB64}"/>
              </a:ext>
            </a:extLst>
          </p:cNvPr>
          <p:cNvGraphicFramePr>
            <a:graphicFrameLocks noChangeAspect="1"/>
          </p:cNvGraphicFramePr>
          <p:nvPr/>
        </p:nvGraphicFramePr>
        <p:xfrm>
          <a:off x="3249744" y="310242"/>
          <a:ext cx="5692510" cy="5572125"/>
        </p:xfrm>
        <a:graphic>
          <a:graphicData uri="http://schemas.openxmlformats.org/presentationml/2006/ole">
            <mc:AlternateContent xmlns:mc="http://schemas.openxmlformats.org/markup-compatibility/2006">
              <mc:Choice xmlns:v="urn:schemas-microsoft-com:vml" Requires="v">
                <p:oleObj r:id="rId2" imgW="16761600" imgH="16355520" progId="">
                  <p:embed/>
                </p:oleObj>
              </mc:Choice>
              <mc:Fallback>
                <p:oleObj r:id="rId2" imgW="16761600" imgH="16355520" progId="">
                  <p:embed/>
                  <p:pic>
                    <p:nvPicPr>
                      <p:cNvPr id="3" name="Object 2">
                        <a:extLst>
                          <a:ext uri="{FF2B5EF4-FFF2-40B4-BE49-F238E27FC236}">
                            <a16:creationId xmlns:a16="http://schemas.microsoft.com/office/drawing/2014/main" id="{7360B9E1-2727-4A48-8C5D-71A1E472BB64}"/>
                          </a:ext>
                        </a:extLst>
                      </p:cNvPr>
                      <p:cNvPicPr/>
                      <p:nvPr/>
                    </p:nvPicPr>
                    <p:blipFill>
                      <a:blip r:embed="rId3"/>
                      <a:stretch>
                        <a:fillRect/>
                      </a:stretch>
                    </p:blipFill>
                    <p:spPr>
                      <a:xfrm>
                        <a:off x="3249744" y="310242"/>
                        <a:ext cx="5692510" cy="5572125"/>
                      </a:xfrm>
                      <a:prstGeom prst="rect">
                        <a:avLst/>
                      </a:prstGeom>
                    </p:spPr>
                  </p:pic>
                </p:oleObj>
              </mc:Fallback>
            </mc:AlternateContent>
          </a:graphicData>
        </a:graphic>
      </p:graphicFrame>
    </p:spTree>
    <p:extLst>
      <p:ext uri="{BB962C8B-B14F-4D97-AF65-F5344CB8AC3E}">
        <p14:creationId xmlns:p14="http://schemas.microsoft.com/office/powerpoint/2010/main" val="2357494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91C5196F-C8CD-4896-A5F3-AC539E5D9381}"/>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Appearance of Randomness</a:t>
            </a:r>
          </a:p>
        </p:txBody>
      </p:sp>
      <p:sp>
        <p:nvSpPr>
          <p:cNvPr id="40963" name="Content Placeholder 2">
            <a:extLst>
              <a:ext uri="{FF2B5EF4-FFF2-40B4-BE49-F238E27FC236}">
                <a16:creationId xmlns:a16="http://schemas.microsoft.com/office/drawing/2014/main" id="{648E608F-1DA5-41BF-9187-A328AD7AFC85}"/>
              </a:ext>
            </a:extLst>
          </p:cNvPr>
          <p:cNvSpPr>
            <a:spLocks noGrp="1"/>
          </p:cNvSpPr>
          <p:nvPr>
            <p:ph idx="1"/>
          </p:nvPr>
        </p:nvSpPr>
        <p:spPr>
          <a:xfrm>
            <a:off x="2735263" y="2147888"/>
            <a:ext cx="9064625" cy="4029075"/>
          </a:xfrm>
        </p:spPr>
        <p:txBody>
          <a:bodyPr rtlCol="0">
            <a:normAutofit/>
          </a:bodyPr>
          <a:lstStyle/>
          <a:p>
            <a:pPr marL="0" indent="0" eaLnBrk="1" fontAlgn="auto" hangingPunct="1">
              <a:spcAft>
                <a:spcPts val="0"/>
              </a:spcAft>
              <a:buFont typeface="Arial" panose="020B0604020202020204" pitchFamily="34" charset="0"/>
              <a:buNone/>
              <a:defRPr/>
            </a:pPr>
            <a:r>
              <a:rPr lang="en-US" altLang="en-US" sz="3200" dirty="0"/>
              <a:t>True randomness doesn’t appear random to humans!</a:t>
            </a:r>
          </a:p>
          <a:p>
            <a:pPr lvl="1" eaLnBrk="1" fontAlgn="auto" hangingPunct="1">
              <a:spcAft>
                <a:spcPts val="0"/>
              </a:spcAft>
              <a:defRPr/>
            </a:pPr>
            <a:r>
              <a:rPr lang="en-US" altLang="en-US" sz="2800" dirty="0"/>
              <a:t>Supported by psychology researchers at Stanford and University of Massachusetts</a:t>
            </a:r>
          </a:p>
          <a:p>
            <a:pPr marL="0" indent="0" eaLnBrk="1" fontAlgn="auto" hangingPunct="1">
              <a:spcAft>
                <a:spcPts val="0"/>
              </a:spcAft>
              <a:buFont typeface="Arial" panose="020B0604020202020204" pitchFamily="34" charset="0"/>
              <a:buNone/>
              <a:defRPr/>
            </a:pPr>
            <a:endParaRPr lang="en-US" altLang="en-US" sz="3200" dirty="0"/>
          </a:p>
          <a:p>
            <a:pPr marL="0" indent="0" eaLnBrk="1" fontAlgn="auto" hangingPunct="1">
              <a:spcAft>
                <a:spcPts val="0"/>
              </a:spcAft>
              <a:buFont typeface="Arial" panose="020B0604020202020204" pitchFamily="34" charset="0"/>
              <a:buNone/>
              <a:defRPr/>
            </a:pPr>
            <a:r>
              <a:rPr lang="en-US" altLang="en-US" sz="3200" dirty="0"/>
              <a:t>Can we filter rand() to get rid of anomalies?</a:t>
            </a:r>
          </a:p>
          <a:p>
            <a:pPr lvl="1" eaLnBrk="1" fontAlgn="auto" hangingPunct="1">
              <a:spcAft>
                <a:spcPts val="0"/>
              </a:spcAft>
              <a:defRPr/>
            </a:pPr>
            <a:r>
              <a:rPr lang="en-US" altLang="en-US" sz="2800" dirty="0"/>
              <a:t>Does this destroy the randomness?</a:t>
            </a:r>
          </a:p>
          <a:p>
            <a:pPr lvl="1" eaLnBrk="1" fontAlgn="auto" hangingPunct="1">
              <a:spcAft>
                <a:spcPts val="0"/>
              </a:spcAft>
              <a:defRPr/>
            </a:pPr>
            <a:r>
              <a:rPr lang="en-US" altLang="en-US" sz="2800" dirty="0"/>
              <a:t>What anomalies?</a:t>
            </a:r>
          </a:p>
          <a:p>
            <a:pPr eaLnBrk="1" fontAlgn="auto" hangingPunct="1">
              <a:spcAft>
                <a:spcPts val="0"/>
              </a:spcAft>
              <a:defRPr/>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3038FA24-5603-4785-8152-8DE7038B1D07}"/>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Filtered Randomness</a:t>
            </a:r>
          </a:p>
        </p:txBody>
      </p:sp>
      <p:sp>
        <p:nvSpPr>
          <p:cNvPr id="26627" name="Content Placeholder 2">
            <a:extLst>
              <a:ext uri="{FF2B5EF4-FFF2-40B4-BE49-F238E27FC236}">
                <a16:creationId xmlns:a16="http://schemas.microsoft.com/office/drawing/2014/main" id="{781BE340-176B-4185-A2CB-F59E55AF4F68}"/>
              </a:ext>
            </a:extLst>
          </p:cNvPr>
          <p:cNvSpPr>
            <a:spLocks noGrp="1"/>
          </p:cNvSpPr>
          <p:nvPr>
            <p:ph idx="1"/>
          </p:nvPr>
        </p:nvSpPr>
        <p:spPr>
          <a:xfrm>
            <a:off x="1096963" y="1846263"/>
            <a:ext cx="10174287" cy="4562475"/>
          </a:xfrm>
        </p:spPr>
        <p:txBody>
          <a:bodyPr/>
          <a:lstStyle/>
          <a:p>
            <a:pPr marL="0" indent="0" eaLnBrk="1" hangingPunct="1">
              <a:buFont typeface="Arial" panose="020B0604020202020204" pitchFamily="34" charset="0"/>
              <a:buNone/>
            </a:pPr>
            <a:r>
              <a:rPr lang="en-US" altLang="en-US"/>
              <a:t>rand()</a:t>
            </a:r>
          </a:p>
          <a:p>
            <a:pPr marL="457200" lvl="1" indent="0" eaLnBrk="1" hangingPunct="1">
              <a:buFont typeface="Arial" panose="020B0604020202020204" pitchFamily="34" charset="0"/>
              <a:buNone/>
            </a:pPr>
            <a:r>
              <a:rPr lang="en-US" altLang="en-US"/>
              <a:t>01011000110100</a:t>
            </a:r>
            <a:r>
              <a:rPr lang="en-US" altLang="en-US">
                <a:solidFill>
                  <a:srgbClr val="0070C0"/>
                </a:solidFill>
              </a:rPr>
              <a:t>0111101111</a:t>
            </a:r>
            <a:r>
              <a:rPr lang="en-US" altLang="en-US"/>
              <a:t>0001110110110</a:t>
            </a:r>
            <a:r>
              <a:rPr lang="en-US" altLang="en-US">
                <a:solidFill>
                  <a:srgbClr val="FF0000"/>
                </a:solidFill>
              </a:rPr>
              <a:t>1111111</a:t>
            </a:r>
            <a:r>
              <a:rPr lang="en-US" altLang="en-US"/>
              <a:t>000101000010010000101101001010001001001111011000010110</a:t>
            </a:r>
            <a:r>
              <a:rPr lang="en-US" altLang="en-US">
                <a:solidFill>
                  <a:srgbClr val="0070C0"/>
                </a:solidFill>
              </a:rPr>
              <a:t>10001000</a:t>
            </a:r>
            <a:r>
              <a:rPr lang="en-US" altLang="en-US"/>
              <a:t>11</a:t>
            </a:r>
            <a:r>
              <a:rPr lang="en-US" altLang="en-US">
                <a:solidFill>
                  <a:srgbClr val="FF0000"/>
                </a:solidFill>
              </a:rPr>
              <a:t>000000000</a:t>
            </a:r>
            <a:r>
              <a:rPr lang="en-US" altLang="en-US"/>
              <a:t>1011110</a:t>
            </a:r>
            <a:r>
              <a:rPr lang="en-US" altLang="en-US">
                <a:solidFill>
                  <a:srgbClr val="FF0000"/>
                </a:solidFill>
              </a:rPr>
              <a:t>111111</a:t>
            </a:r>
            <a:r>
              <a:rPr lang="en-US" altLang="en-US"/>
              <a:t>0101101100110111111</a:t>
            </a:r>
            <a:r>
              <a:rPr lang="en-US" altLang="en-US">
                <a:solidFill>
                  <a:srgbClr val="FF0000"/>
                </a:solidFill>
              </a:rPr>
              <a:t>000000</a:t>
            </a:r>
            <a:r>
              <a:rPr lang="en-US" altLang="en-US"/>
              <a:t>1100000</a:t>
            </a:r>
            <a:r>
              <a:rPr lang="en-US" altLang="en-US">
                <a:solidFill>
                  <a:srgbClr val="FF0000"/>
                </a:solidFill>
              </a:rPr>
              <a:t>11111111</a:t>
            </a:r>
            <a:r>
              <a:rPr lang="en-US" altLang="en-US"/>
              <a:t>00111101110</a:t>
            </a:r>
            <a:r>
              <a:rPr lang="en-US" altLang="en-US">
                <a:solidFill>
                  <a:srgbClr val="0070C0"/>
                </a:solidFill>
              </a:rPr>
              <a:t>011011011011</a:t>
            </a:r>
            <a:r>
              <a:rPr lang="en-US" altLang="en-US"/>
              <a:t>11011111010</a:t>
            </a:r>
            <a:r>
              <a:rPr lang="en-US" altLang="en-US">
                <a:solidFill>
                  <a:srgbClr val="0070C0"/>
                </a:solidFill>
              </a:rPr>
              <a:t>011011011</a:t>
            </a:r>
            <a:r>
              <a:rPr lang="en-US" altLang="en-US"/>
              <a:t>0111</a:t>
            </a:r>
            <a:r>
              <a:rPr lang="en-US" altLang="en-US">
                <a:solidFill>
                  <a:srgbClr val="0070C0"/>
                </a:solidFill>
              </a:rPr>
              <a:t>10101010</a:t>
            </a:r>
            <a:r>
              <a:rPr lang="en-US" altLang="en-US"/>
              <a:t>0110001101110010101</a:t>
            </a:r>
            <a:endParaRPr lang="en-US" altLang="en-US" sz="2000"/>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r>
              <a:rPr lang="en-US" altLang="en-US"/>
              <a:t>Filtered</a:t>
            </a:r>
          </a:p>
          <a:p>
            <a:pPr marL="457200" lvl="1" indent="0" eaLnBrk="1" hangingPunct="1">
              <a:buFont typeface="Arial" panose="020B0604020202020204" pitchFamily="34" charset="0"/>
              <a:buNone/>
            </a:pPr>
            <a:r>
              <a:rPr lang="en-US" altLang="en-US"/>
              <a:t>0101010001010001101100101001001010010111001011101011010010001101010111010111010011000101011011001010100011001001010111010101110010001101101010110001011000110101011010001101101100101001000110110101011001110011011010101101110011101011010100110001</a:t>
            </a:r>
            <a:endParaRPr lang="en-US" altLang="en-US" sz="2000">
              <a:latin typeface="Courier New" panose="020703090202050204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4499CE9-7232-48F8-8D33-127591F38CDA}"/>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Boolean Chance Filtered</a:t>
            </a:r>
          </a:p>
        </p:txBody>
      </p:sp>
      <p:sp>
        <p:nvSpPr>
          <p:cNvPr id="3" name="Content Placeholder 2">
            <a:extLst>
              <a:ext uri="{FF2B5EF4-FFF2-40B4-BE49-F238E27FC236}">
                <a16:creationId xmlns:a16="http://schemas.microsoft.com/office/drawing/2014/main" id="{AAF390F9-E193-4FDD-9E6A-04681D9BE747}"/>
              </a:ext>
            </a:extLst>
          </p:cNvPr>
          <p:cNvSpPr>
            <a:spLocks noGrp="1"/>
          </p:cNvSpPr>
          <p:nvPr>
            <p:ph idx="1"/>
          </p:nvPr>
        </p:nvSpPr>
        <p:spPr>
          <a:xfrm>
            <a:off x="1096963" y="1846263"/>
            <a:ext cx="10058400" cy="2324100"/>
          </a:xfrm>
        </p:spPr>
        <p:txBody>
          <a:bodyPr rtlCol="0">
            <a:normAutofit/>
          </a:bodyPr>
          <a:lstStyle/>
          <a:p>
            <a:pPr marL="0" indent="0" eaLnBrk="1" fontAlgn="auto" hangingPunct="1">
              <a:spcAft>
                <a:spcPts val="0"/>
              </a:spcAft>
              <a:buFont typeface="Arial" panose="020B0604020202020204" pitchFamily="34" charset="0"/>
              <a:buNone/>
              <a:defRPr/>
            </a:pPr>
            <a:r>
              <a:rPr lang="en-US" altLang="en-US" sz="3200" dirty="0"/>
              <a:t>Rules:</a:t>
            </a:r>
          </a:p>
          <a:p>
            <a:pPr marL="200025" lvl="1" indent="0" eaLnBrk="1" fontAlgn="auto" hangingPunct="1">
              <a:spcAft>
                <a:spcPts val="0"/>
              </a:spcAft>
              <a:buFont typeface="Calibri" panose="020F0502020204030204" pitchFamily="34" charset="0"/>
              <a:buNone/>
              <a:defRPr/>
            </a:pPr>
            <a:r>
              <a:rPr lang="en-US" altLang="en-US" dirty="0"/>
              <a:t>   (</a:t>
            </a:r>
            <a:r>
              <a:rPr lang="en-US" altLang="en-US" dirty="0">
                <a:solidFill>
                  <a:srgbClr val="FF0000"/>
                </a:solidFill>
              </a:rPr>
              <a:t>-</a:t>
            </a:r>
            <a:r>
              <a:rPr lang="en-US" altLang="en-US" dirty="0"/>
              <a:t>) to make it alternate between 12 and 14 times</a:t>
            </a:r>
          </a:p>
          <a:p>
            <a:pPr marL="200025" lvl="1" indent="0" eaLnBrk="1" fontAlgn="auto" hangingPunct="1">
              <a:spcAft>
                <a:spcPts val="0"/>
              </a:spcAft>
              <a:buFont typeface="Calibri" panose="020F0502020204030204" pitchFamily="34" charset="0"/>
              <a:buNone/>
              <a:defRPr/>
            </a:pPr>
            <a:r>
              <a:rPr lang="en-US" altLang="en-US" dirty="0"/>
              <a:t>   (</a:t>
            </a:r>
            <a:r>
              <a:rPr lang="en-US" altLang="en-US" dirty="0">
                <a:solidFill>
                  <a:srgbClr val="FF0000"/>
                </a:solidFill>
              </a:rPr>
              <a:t>‘</a:t>
            </a:r>
            <a:r>
              <a:rPr lang="en-US" altLang="en-US" dirty="0"/>
              <a:t>) to prevent a run of more than three values</a:t>
            </a:r>
          </a:p>
          <a:p>
            <a:pPr marL="200025" lvl="1" indent="0" eaLnBrk="1" fontAlgn="auto" hangingPunct="1">
              <a:spcAft>
                <a:spcPts val="0"/>
              </a:spcAft>
              <a:buFont typeface="Calibri" panose="020F0502020204030204" pitchFamily="34" charset="0"/>
              <a:buNone/>
              <a:defRPr/>
            </a:pPr>
            <a:r>
              <a:rPr lang="en-US" altLang="en-US" dirty="0"/>
              <a:t>   (</a:t>
            </a:r>
            <a:r>
              <a:rPr lang="en-US" altLang="en-US" dirty="0">
                <a:solidFill>
                  <a:srgbClr val="FF0000"/>
                </a:solidFill>
              </a:rPr>
              <a:t>.</a:t>
            </a:r>
            <a:r>
              <a:rPr lang="en-US" altLang="en-US" dirty="0"/>
              <a:t>) to eliminate a repeating motif of four values, like 00110011</a:t>
            </a:r>
          </a:p>
          <a:p>
            <a:pPr marL="200025" lvl="1" indent="0" eaLnBrk="1" fontAlgn="auto" hangingPunct="1">
              <a:spcAft>
                <a:spcPts val="0"/>
              </a:spcAft>
              <a:buFont typeface="Calibri" panose="020F0502020204030204" pitchFamily="34" charset="0"/>
              <a:buNone/>
              <a:defRPr/>
            </a:pPr>
            <a:r>
              <a:rPr lang="en-US" altLang="en-US" dirty="0"/>
              <a:t>   (</a:t>
            </a:r>
            <a:r>
              <a:rPr lang="en-US" altLang="en-US" dirty="0">
                <a:solidFill>
                  <a:srgbClr val="FF0000"/>
                </a:solidFill>
              </a:rPr>
              <a:t>^</a:t>
            </a:r>
            <a:r>
              <a:rPr lang="en-US" altLang="en-US" dirty="0"/>
              <a:t>) to eliminate the pattern 000111 or 111000</a:t>
            </a:r>
          </a:p>
          <a:p>
            <a:pPr lvl="1" eaLnBrk="1" fontAlgn="auto" hangingPunct="1">
              <a:spcAft>
                <a:spcPts val="0"/>
              </a:spcAft>
              <a:defRPr/>
            </a:pPr>
            <a:endParaRPr lang="en-US" altLang="en-US" dirty="0"/>
          </a:p>
        </p:txBody>
      </p:sp>
      <p:sp>
        <p:nvSpPr>
          <p:cNvPr id="27652" name="TextBox 3">
            <a:extLst>
              <a:ext uri="{FF2B5EF4-FFF2-40B4-BE49-F238E27FC236}">
                <a16:creationId xmlns:a16="http://schemas.microsoft.com/office/drawing/2014/main" id="{2C22E4F7-A1B5-444D-B431-40585569E851}"/>
              </a:ext>
            </a:extLst>
          </p:cNvPr>
          <p:cNvSpPr txBox="1">
            <a:spLocks noChangeArrowheads="1"/>
          </p:cNvSpPr>
          <p:nvPr/>
        </p:nvSpPr>
        <p:spPr bwMode="auto">
          <a:xfrm>
            <a:off x="2136775" y="4170363"/>
            <a:ext cx="837406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3200"/>
              <a:t>0101010</a:t>
            </a:r>
            <a:r>
              <a:rPr lang="en-US" altLang="en-US" sz="3200">
                <a:solidFill>
                  <a:srgbClr val="FF0000"/>
                </a:solidFill>
              </a:rPr>
              <a:t>.</a:t>
            </a:r>
            <a:r>
              <a:rPr lang="en-US" altLang="en-US" sz="3200"/>
              <a:t>0010100011</a:t>
            </a:r>
            <a:r>
              <a:rPr lang="en-US" altLang="en-US" sz="3200">
                <a:solidFill>
                  <a:srgbClr val="FF0000"/>
                </a:solidFill>
              </a:rPr>
              <a:t>-</a:t>
            </a:r>
            <a:r>
              <a:rPr lang="en-US" altLang="en-US" sz="3200"/>
              <a:t>011001</a:t>
            </a:r>
            <a:r>
              <a:rPr lang="en-US" altLang="en-US" sz="3200">
                <a:solidFill>
                  <a:srgbClr val="FF0000"/>
                </a:solidFill>
              </a:rPr>
              <a:t>-</a:t>
            </a:r>
            <a:r>
              <a:rPr lang="en-US" altLang="en-US" sz="3200"/>
              <a:t>01001001</a:t>
            </a:r>
            <a:r>
              <a:rPr lang="en-US" altLang="en-US" sz="3200">
                <a:solidFill>
                  <a:srgbClr val="FF0000"/>
                </a:solidFill>
              </a:rPr>
              <a:t>-</a:t>
            </a:r>
            <a:r>
              <a:rPr lang="en-US" altLang="en-US" sz="3200"/>
              <a:t>010010</a:t>
            </a:r>
          </a:p>
          <a:p>
            <a:pPr eaLnBrk="1" hangingPunct="1">
              <a:lnSpc>
                <a:spcPct val="100000"/>
              </a:lnSpc>
              <a:spcBef>
                <a:spcPct val="0"/>
              </a:spcBef>
              <a:buFontTx/>
              <a:buNone/>
            </a:pPr>
            <a:r>
              <a:rPr lang="en-US" altLang="en-US" sz="3200"/>
              <a:t>111001011101</a:t>
            </a:r>
            <a:r>
              <a:rPr lang="en-US" altLang="en-US" sz="3200">
                <a:solidFill>
                  <a:srgbClr val="FF0000"/>
                </a:solidFill>
              </a:rPr>
              <a:t>.</a:t>
            </a:r>
            <a:r>
              <a:rPr lang="en-US" altLang="en-US" sz="3200"/>
              <a:t>0110100</a:t>
            </a:r>
            <a:r>
              <a:rPr lang="en-US" altLang="en-US" sz="3200">
                <a:solidFill>
                  <a:srgbClr val="FF0000"/>
                </a:solidFill>
              </a:rPr>
              <a:t>-</a:t>
            </a:r>
            <a:r>
              <a:rPr lang="en-US" altLang="en-US" sz="3200"/>
              <a:t>1000</a:t>
            </a:r>
            <a:r>
              <a:rPr lang="en-US" altLang="en-US" sz="3200">
                <a:solidFill>
                  <a:srgbClr val="FF0000"/>
                </a:solidFill>
              </a:rPr>
              <a:t>’</a:t>
            </a:r>
            <a:r>
              <a:rPr lang="en-US" altLang="en-US" sz="3200"/>
              <a:t>11</a:t>
            </a:r>
            <a:r>
              <a:rPr lang="en-US" altLang="en-US" sz="3200">
                <a:solidFill>
                  <a:srgbClr val="FF0000"/>
                </a:solidFill>
              </a:rPr>
              <a:t>-</a:t>
            </a:r>
            <a:r>
              <a:rPr lang="en-US" altLang="en-US" sz="3200"/>
              <a:t>0</a:t>
            </a:r>
            <a:r>
              <a:rPr lang="en-US" altLang="en-US" sz="3200">
                <a:solidFill>
                  <a:srgbClr val="FF0000"/>
                </a:solidFill>
              </a:rPr>
              <a:t>-</a:t>
            </a:r>
            <a:r>
              <a:rPr lang="en-US" altLang="en-US" sz="3200"/>
              <a:t>10101</a:t>
            </a:r>
            <a:r>
              <a:rPr lang="en-US" altLang="en-US" sz="3200">
                <a:solidFill>
                  <a:srgbClr val="FF0000"/>
                </a:solidFill>
              </a:rPr>
              <a:t>.</a:t>
            </a:r>
            <a:r>
              <a:rPr lang="en-US" altLang="en-US" sz="3200"/>
              <a:t>11</a:t>
            </a:r>
            <a:r>
              <a:rPr lang="en-US" altLang="en-US" sz="3200">
                <a:solidFill>
                  <a:srgbClr val="FF0000"/>
                </a:solidFill>
              </a:rPr>
              <a:t>’</a:t>
            </a:r>
            <a:r>
              <a:rPr lang="en-US" altLang="en-US" sz="3200"/>
              <a:t>01</a:t>
            </a:r>
            <a:r>
              <a:rPr lang="en-US" altLang="en-US" sz="3200">
                <a:solidFill>
                  <a:srgbClr val="FF0000"/>
                </a:solidFill>
              </a:rPr>
              <a:t>.</a:t>
            </a:r>
          </a:p>
          <a:p>
            <a:pPr eaLnBrk="1" hangingPunct="1">
              <a:lnSpc>
                <a:spcPct val="100000"/>
              </a:lnSpc>
              <a:spcBef>
                <a:spcPct val="0"/>
              </a:spcBef>
              <a:buFontTx/>
              <a:buNone/>
            </a:pPr>
            <a:r>
              <a:rPr lang="en-US" altLang="en-US" sz="3200"/>
              <a:t>0111</a:t>
            </a:r>
            <a:r>
              <a:rPr lang="en-US" altLang="en-US" sz="3200">
                <a:solidFill>
                  <a:srgbClr val="FF0000"/>
                </a:solidFill>
              </a:rPr>
              <a:t>-</a:t>
            </a:r>
            <a:r>
              <a:rPr lang="en-US" altLang="en-US" sz="3200"/>
              <a:t>01001100</a:t>
            </a:r>
            <a:r>
              <a:rPr lang="en-US" altLang="en-US" sz="3200">
                <a:solidFill>
                  <a:srgbClr val="FF0000"/>
                </a:solidFill>
              </a:rPr>
              <a:t>.</a:t>
            </a:r>
            <a:r>
              <a:rPr lang="en-US" altLang="en-US" sz="3200"/>
              <a:t>0</a:t>
            </a:r>
            <a:r>
              <a:rPr lang="en-US" altLang="en-US" sz="3200">
                <a:solidFill>
                  <a:srgbClr val="FF0000"/>
                </a:solidFill>
              </a:rPr>
              <a:t>-</a:t>
            </a:r>
            <a:r>
              <a:rPr lang="en-US" altLang="en-US" sz="3200"/>
              <a:t>1</a:t>
            </a:r>
            <a:r>
              <a:rPr lang="en-US" altLang="en-US" sz="3200">
                <a:solidFill>
                  <a:srgbClr val="FF0000"/>
                </a:solidFill>
              </a:rPr>
              <a:t>-</a:t>
            </a:r>
            <a:r>
              <a:rPr lang="en-US" altLang="en-US" sz="3200"/>
              <a:t>01011</a:t>
            </a:r>
            <a:r>
              <a:rPr lang="en-US" altLang="en-US" sz="3200">
                <a:solidFill>
                  <a:srgbClr val="FF0000"/>
                </a:solidFill>
              </a:rPr>
              <a:t>-</a:t>
            </a:r>
            <a:r>
              <a:rPr lang="en-US" altLang="en-US" sz="3200"/>
              <a:t>0</a:t>
            </a:r>
            <a:r>
              <a:rPr lang="en-US" altLang="en-US" sz="3200">
                <a:solidFill>
                  <a:srgbClr val="FF0000"/>
                </a:solidFill>
              </a:rPr>
              <a:t>-</a:t>
            </a:r>
            <a:r>
              <a:rPr lang="en-US" altLang="en-US" sz="3200"/>
              <a:t>1100</a:t>
            </a:r>
            <a:r>
              <a:rPr lang="en-US" altLang="en-US" sz="3200">
                <a:solidFill>
                  <a:srgbClr val="FF0000"/>
                </a:solidFill>
              </a:rPr>
              <a:t>-</a:t>
            </a:r>
            <a:r>
              <a:rPr lang="en-US" altLang="en-US" sz="3200"/>
              <a:t>1010100</a:t>
            </a:r>
            <a:r>
              <a:rPr lang="en-US" altLang="en-US" sz="3200">
                <a:solidFill>
                  <a:srgbClr val="FF0000"/>
                </a:solidFill>
              </a:rPr>
              <a:t>-</a:t>
            </a:r>
            <a:r>
              <a:rPr lang="en-US" altLang="en-US" sz="3200"/>
              <a:t>0</a:t>
            </a:r>
            <a:r>
              <a:rPr lang="en-US" altLang="en-US" sz="3200">
                <a:solidFill>
                  <a:srgbClr val="FF0000"/>
                </a:solidFill>
              </a:rPr>
              <a:t>’</a:t>
            </a:r>
            <a:r>
              <a:rPr lang="en-US" altLang="en-US" sz="3200"/>
              <a:t>11</a:t>
            </a:r>
          </a:p>
          <a:p>
            <a:pPr eaLnBrk="1" hangingPunct="1">
              <a:lnSpc>
                <a:spcPct val="100000"/>
              </a:lnSpc>
              <a:spcBef>
                <a:spcPct val="0"/>
              </a:spcBef>
              <a:buFontTx/>
              <a:buNone/>
            </a:pPr>
            <a:r>
              <a:rPr lang="en-US" altLang="en-US" sz="3200"/>
              <a:t>001</a:t>
            </a:r>
            <a:r>
              <a:rPr lang="en-US" altLang="en-US" sz="3200">
                <a:solidFill>
                  <a:srgbClr val="FF0000"/>
                </a:solidFill>
              </a:rPr>
              <a:t>.</a:t>
            </a:r>
            <a:r>
              <a:rPr lang="en-US" altLang="en-US" sz="3200"/>
              <a:t>001010111</a:t>
            </a:r>
            <a:r>
              <a:rPr lang="en-US" altLang="en-US" sz="3200">
                <a:solidFill>
                  <a:srgbClr val="FF0000"/>
                </a:solidFill>
              </a:rPr>
              <a:t>-</a:t>
            </a:r>
            <a:r>
              <a:rPr lang="en-US" altLang="en-US" sz="3200"/>
              <a:t>0</a:t>
            </a:r>
            <a:r>
              <a:rPr lang="en-US" altLang="en-US" sz="3200">
                <a:solidFill>
                  <a:srgbClr val="FF0000"/>
                </a:solidFill>
              </a:rPr>
              <a:t>-</a:t>
            </a:r>
            <a:r>
              <a:rPr lang="en-US" altLang="en-US" sz="3200"/>
              <a:t>1</a:t>
            </a:r>
            <a:r>
              <a:rPr lang="en-US" altLang="en-US" sz="3200">
                <a:solidFill>
                  <a:srgbClr val="FF0000"/>
                </a:solidFill>
              </a:rPr>
              <a:t>-</a:t>
            </a:r>
            <a:r>
              <a:rPr lang="en-US" altLang="en-US" sz="3200"/>
              <a:t>0101</a:t>
            </a:r>
            <a:r>
              <a:rPr lang="en-US" altLang="en-US" sz="3200">
                <a:solidFill>
                  <a:srgbClr val="FF0000"/>
                </a:solidFill>
              </a:rPr>
              <a:t>-</a:t>
            </a:r>
            <a:r>
              <a:rPr lang="en-US" altLang="en-US" sz="3200"/>
              <a:t>1100</a:t>
            </a:r>
            <a:r>
              <a:rPr lang="en-US" altLang="en-US" sz="3200">
                <a:solidFill>
                  <a:srgbClr val="FF0000"/>
                </a:solidFill>
              </a:rPr>
              <a:t>^</a:t>
            </a:r>
            <a:r>
              <a:rPr lang="en-US" altLang="en-US" sz="3200"/>
              <a:t>10001</a:t>
            </a:r>
            <a:r>
              <a:rPr lang="en-US" altLang="en-US" sz="3200">
                <a:solidFill>
                  <a:srgbClr val="FF0000"/>
                </a:solidFill>
              </a:rPr>
              <a:t>.</a:t>
            </a:r>
            <a:r>
              <a:rPr lang="en-US" altLang="en-US" sz="3200"/>
              <a:t>1</a:t>
            </a:r>
            <a:r>
              <a:rPr lang="en-US" altLang="en-US" sz="3200">
                <a:solidFill>
                  <a:srgbClr val="FF0000"/>
                </a:solidFill>
              </a:rPr>
              <a:t>-</a:t>
            </a:r>
            <a:r>
              <a:rPr lang="en-US" altLang="en-US" sz="3200"/>
              <a:t>011</a:t>
            </a:r>
            <a:r>
              <a:rPr lang="en-US" altLang="en-US" sz="3200">
                <a:solidFill>
                  <a:srgbClr val="FF0000"/>
                </a:solidFill>
              </a:rPr>
              <a:t>-</a:t>
            </a:r>
            <a:r>
              <a:rPr lang="en-US" altLang="en-US" sz="3200"/>
              <a:t>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F15D0EBE-B3BA-4E83-86FD-F97E011DE8FD}"/>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Integer Range Filtered</a:t>
            </a:r>
          </a:p>
        </p:txBody>
      </p:sp>
      <p:sp>
        <p:nvSpPr>
          <p:cNvPr id="28675" name="Content Placeholder 2">
            <a:extLst>
              <a:ext uri="{FF2B5EF4-FFF2-40B4-BE49-F238E27FC236}">
                <a16:creationId xmlns:a16="http://schemas.microsoft.com/office/drawing/2014/main" id="{8F2B0F17-D827-4A05-8C10-E0448305FF1D}"/>
              </a:ext>
            </a:extLst>
          </p:cNvPr>
          <p:cNvSpPr>
            <a:spLocks noGrp="1"/>
          </p:cNvSpPr>
          <p:nvPr>
            <p:ph idx="1"/>
          </p:nvPr>
        </p:nvSpPr>
        <p:spPr>
          <a:xfrm>
            <a:off x="838200" y="2479675"/>
            <a:ext cx="10515600" cy="3697288"/>
          </a:xfrm>
        </p:spPr>
        <p:txBody>
          <a:bodyPr/>
          <a:lstStyle/>
          <a:p>
            <a:pPr marL="0" indent="0" eaLnBrk="1" hangingPunct="1">
              <a:buFont typeface="Arial" panose="020B0604020202020204" pitchFamily="34" charset="0"/>
              <a:buNone/>
            </a:pPr>
            <a:r>
              <a:rPr lang="en-US" altLang="en-US" sz="3600"/>
              <a:t>	How can we filter integers, like:</a:t>
            </a:r>
          </a:p>
          <a:p>
            <a:pPr marL="200025" lvl="1" indent="0" eaLnBrk="1" hangingPunct="1">
              <a:buFont typeface="Calibri" panose="020F0502020204030204" pitchFamily="34" charset="0"/>
              <a:buNone/>
            </a:pPr>
            <a:endParaRPr lang="en-US" altLang="en-US" sz="3200"/>
          </a:p>
          <a:p>
            <a:pPr marL="200025" lvl="1" indent="0" eaLnBrk="1" hangingPunct="1">
              <a:buFont typeface="Calibri" panose="020F0502020204030204" pitchFamily="34" charset="0"/>
              <a:buNone/>
            </a:pPr>
            <a:r>
              <a:rPr lang="en-US" altLang="en-US" sz="4000"/>
              <a:t>	7, 5, 4, 5, </a:t>
            </a:r>
            <a:r>
              <a:rPr lang="en-US" altLang="en-US" sz="4000">
                <a:solidFill>
                  <a:srgbClr val="FF0000"/>
                </a:solidFill>
              </a:rPr>
              <a:t>8, 8, 2, 2</a:t>
            </a:r>
            <a:r>
              <a:rPr lang="en-US" altLang="en-US" sz="4000"/>
              <a:t>, 6, 4, 8, 7, 5, </a:t>
            </a:r>
            <a:r>
              <a:rPr lang="en-US" altLang="en-US" sz="4000">
                <a:solidFill>
                  <a:srgbClr val="FF0000"/>
                </a:solidFill>
              </a:rPr>
              <a:t>4, 4, 4</a:t>
            </a:r>
          </a:p>
          <a:p>
            <a:pPr marL="200025" lvl="1" indent="0" eaLnBrk="1" hangingPunct="1">
              <a:buFont typeface="Calibri" panose="020F0502020204030204" pitchFamily="34" charset="0"/>
              <a:buNone/>
            </a:pPr>
            <a:r>
              <a:rPr lang="en-US" altLang="en-US" sz="4000"/>
              <a:t>	1, 6, 1, 0, 8, 7, 5, 1, 4, 5, 3, 8, 9, 4, 1, 8</a:t>
            </a:r>
          </a:p>
          <a:p>
            <a:pPr marL="200025" lvl="1" indent="0" eaLnBrk="1" hangingPunct="1">
              <a:buFont typeface="Calibri" panose="020F0502020204030204" pitchFamily="34" charset="0"/>
              <a:buNone/>
            </a:pPr>
            <a:r>
              <a:rPr lang="en-US" altLang="en-US" sz="4000"/>
              <a:t>	8, 9, 5, 3, 0, 9, 4, 2, </a:t>
            </a:r>
            <a:r>
              <a:rPr lang="en-US" altLang="en-US" sz="4000">
                <a:solidFill>
                  <a:srgbClr val="FF0000"/>
                </a:solidFill>
              </a:rPr>
              <a:t>5, 6, 7, 8</a:t>
            </a:r>
            <a:r>
              <a:rPr lang="en-US" altLang="en-US" sz="4000"/>
              <a:t>, 3, 4, 0, 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DB23569D-BDA6-4E1A-94E5-DF156B63B6DC}"/>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Integer Range Filtered</a:t>
            </a:r>
          </a:p>
        </p:txBody>
      </p:sp>
      <p:sp>
        <p:nvSpPr>
          <p:cNvPr id="3" name="Content Placeholder 2">
            <a:extLst>
              <a:ext uri="{FF2B5EF4-FFF2-40B4-BE49-F238E27FC236}">
                <a16:creationId xmlns:a16="http://schemas.microsoft.com/office/drawing/2014/main" id="{A028F192-3EE3-4D57-9D03-79D2898F9379}"/>
              </a:ext>
            </a:extLst>
          </p:cNvPr>
          <p:cNvSpPr>
            <a:spLocks noGrp="1"/>
          </p:cNvSpPr>
          <p:nvPr>
            <p:ph idx="1"/>
          </p:nvPr>
        </p:nvSpPr>
        <p:spPr>
          <a:xfrm>
            <a:off x="1096963" y="1846263"/>
            <a:ext cx="10058400" cy="3608387"/>
          </a:xfrm>
        </p:spPr>
        <p:txBody>
          <a:bodyPr rtlCol="0">
            <a:normAutofit/>
          </a:bodyPr>
          <a:lstStyle/>
          <a:p>
            <a:pPr marL="609600" indent="-609600" eaLnBrk="1" fontAlgn="auto" hangingPunct="1">
              <a:spcBef>
                <a:spcPts val="0"/>
              </a:spcBef>
              <a:spcAft>
                <a:spcPts val="0"/>
              </a:spcAft>
              <a:buFont typeface="Wingdings" panose="05000000000000000000" pitchFamily="2" charset="2"/>
              <a:buNone/>
              <a:defRPr/>
            </a:pPr>
            <a:r>
              <a:rPr lang="en-US" altLang="en-US" sz="3600" dirty="0">
                <a:solidFill>
                  <a:srgbClr val="2BDBED"/>
                </a:solidFill>
                <a:latin typeface="Courier New" panose="02070309020205020404" pitchFamily="49" charset="0"/>
              </a:rPr>
              <a:t>()</a:t>
            </a:r>
            <a:r>
              <a:rPr lang="en-US" altLang="en-US" sz="3600" dirty="0"/>
              <a:t> 	No repeating numbers (optional)</a:t>
            </a:r>
          </a:p>
          <a:p>
            <a:pPr marL="609600" indent="-609600" eaLnBrk="1" fontAlgn="auto" hangingPunct="1">
              <a:spcBef>
                <a:spcPts val="0"/>
              </a:spcBef>
              <a:spcAft>
                <a:spcPts val="0"/>
              </a:spcAft>
              <a:buFont typeface="Wingdings" panose="05000000000000000000" pitchFamily="2" charset="2"/>
              <a:buNone/>
              <a:defRPr/>
            </a:pPr>
            <a:r>
              <a:rPr lang="en-US" altLang="en-US" sz="3600" dirty="0">
                <a:solidFill>
                  <a:srgbClr val="FF0000"/>
                </a:solidFill>
                <a:latin typeface="Courier New" panose="02070309020205020404" pitchFamily="49" charset="0"/>
              </a:rPr>
              <a:t>[]</a:t>
            </a:r>
            <a:r>
              <a:rPr lang="en-US" altLang="en-US" sz="3600" dirty="0">
                <a:solidFill>
                  <a:srgbClr val="FF0000"/>
                </a:solidFill>
              </a:rPr>
              <a:t> 	</a:t>
            </a:r>
            <a:r>
              <a:rPr lang="en-US" altLang="en-US" sz="3600" dirty="0"/>
              <a:t>No excessive repeating in last 10 values</a:t>
            </a:r>
          </a:p>
          <a:p>
            <a:pPr marL="609600" indent="-609600" eaLnBrk="1" fontAlgn="auto" hangingPunct="1">
              <a:spcBef>
                <a:spcPts val="0"/>
              </a:spcBef>
              <a:spcAft>
                <a:spcPts val="0"/>
              </a:spcAft>
              <a:buFont typeface="Wingdings" panose="05000000000000000000" pitchFamily="2" charset="2"/>
              <a:buNone/>
              <a:defRPr/>
            </a:pPr>
            <a:r>
              <a:rPr lang="en-US" altLang="en-US" sz="3600" dirty="0">
                <a:solidFill>
                  <a:srgbClr val="0070C0"/>
                </a:solidFill>
                <a:latin typeface="Courier New" panose="02070309020205020404" pitchFamily="49" charset="0"/>
              </a:rPr>
              <a:t>{}</a:t>
            </a:r>
            <a:r>
              <a:rPr lang="en-US" altLang="en-US" sz="3600" dirty="0">
                <a:solidFill>
                  <a:srgbClr val="0070C0"/>
                </a:solidFill>
              </a:rPr>
              <a:t> 	</a:t>
            </a:r>
            <a:r>
              <a:rPr lang="en-US" altLang="en-US" sz="3600" dirty="0"/>
              <a:t>No increasing/decreasing runs of 3</a:t>
            </a:r>
          </a:p>
          <a:p>
            <a:pPr marL="609600" indent="-609600" eaLnBrk="1" fontAlgn="auto" hangingPunct="1">
              <a:spcBef>
                <a:spcPts val="0"/>
              </a:spcBef>
              <a:spcAft>
                <a:spcPts val="0"/>
              </a:spcAft>
              <a:buFont typeface="Wingdings" panose="05000000000000000000" pitchFamily="2" charset="2"/>
              <a:buNone/>
              <a:defRPr/>
            </a:pPr>
            <a:r>
              <a:rPr lang="en-US" altLang="en-US" sz="3600" dirty="0">
                <a:solidFill>
                  <a:srgbClr val="FFC000"/>
                </a:solidFill>
                <a:latin typeface="Courier New" panose="02070309020205020404" pitchFamily="49" charset="0"/>
              </a:rPr>
              <a:t>$$</a:t>
            </a:r>
            <a:r>
              <a:rPr lang="en-US" altLang="en-US" sz="3600" dirty="0"/>
              <a:t> 	No bottom or top of range for too long</a:t>
            </a:r>
          </a:p>
          <a:p>
            <a:pPr marL="609600" indent="-609600" eaLnBrk="1" fontAlgn="auto" hangingPunct="1">
              <a:spcBef>
                <a:spcPts val="0"/>
              </a:spcBef>
              <a:spcAft>
                <a:spcPts val="0"/>
              </a:spcAft>
              <a:buFont typeface="Wingdings" panose="05000000000000000000" pitchFamily="2" charset="2"/>
              <a:buNone/>
              <a:defRPr/>
            </a:pPr>
            <a:r>
              <a:rPr lang="en-US" altLang="en-US" sz="3600" dirty="0">
                <a:solidFill>
                  <a:srgbClr val="996633"/>
                </a:solidFill>
                <a:latin typeface="Courier New" panose="02070309020205020404" pitchFamily="49" charset="0"/>
              </a:rPr>
              <a:t>##</a:t>
            </a:r>
            <a:r>
              <a:rPr lang="en-US" altLang="en-US" sz="3600" dirty="0"/>
              <a:t> 	No two pairs in a row, like 5533 or 2288</a:t>
            </a:r>
          </a:p>
          <a:p>
            <a:pPr marL="609600" indent="-609600" eaLnBrk="1" fontAlgn="auto" hangingPunct="1">
              <a:spcBef>
                <a:spcPts val="0"/>
              </a:spcBef>
              <a:spcAft>
                <a:spcPts val="0"/>
              </a:spcAft>
              <a:buFont typeface="Wingdings" panose="05000000000000000000" pitchFamily="2" charset="2"/>
              <a:buNone/>
              <a:defRPr/>
            </a:pPr>
            <a:r>
              <a:rPr lang="en-US" altLang="en-US" sz="3600" dirty="0">
                <a:solidFill>
                  <a:srgbClr val="FF03FF"/>
                </a:solidFill>
                <a:latin typeface="Courier New" panose="02070309020205020404" pitchFamily="49" charset="0"/>
              </a:rPr>
              <a:t>--</a:t>
            </a:r>
            <a:r>
              <a:rPr lang="en-US" altLang="en-US" sz="3600" dirty="0"/>
              <a:t> 	No motifs, like 4545 or 2929</a:t>
            </a:r>
          </a:p>
          <a:p>
            <a:pPr marL="609600" indent="-609600" eaLnBrk="1" fontAlgn="auto" hangingPunct="1">
              <a:spcBef>
                <a:spcPts val="0"/>
              </a:spcBef>
              <a:spcAft>
                <a:spcPts val="0"/>
              </a:spcAft>
              <a:buFont typeface="Wingdings" panose="05000000000000000000" pitchFamily="2" charset="2"/>
              <a:buNone/>
              <a:defRPr/>
            </a:pPr>
            <a:r>
              <a:rPr lang="en-US" altLang="en-US" sz="3600" dirty="0">
                <a:solidFill>
                  <a:srgbClr val="339933"/>
                </a:solidFill>
                <a:latin typeface="Courier New" panose="02070309020205020404" pitchFamily="49" charset="0"/>
              </a:rPr>
              <a:t>**</a:t>
            </a:r>
            <a:r>
              <a:rPr lang="en-US" altLang="en-US" sz="3600" dirty="0"/>
              <a:t> 	No 3 digit motifs in last 10, like 2461246</a:t>
            </a:r>
          </a:p>
          <a:p>
            <a:pPr eaLnBrk="1" fontAlgn="auto" hangingPunct="1">
              <a:spcAft>
                <a:spcPts val="0"/>
              </a:spcAft>
              <a:defRPr/>
            </a:pPr>
            <a:endParaRPr lang="en-US" dirty="0"/>
          </a:p>
        </p:txBody>
      </p:sp>
      <p:sp>
        <p:nvSpPr>
          <p:cNvPr id="29700" name="TextBox 3">
            <a:extLst>
              <a:ext uri="{FF2B5EF4-FFF2-40B4-BE49-F238E27FC236}">
                <a16:creationId xmlns:a16="http://schemas.microsoft.com/office/drawing/2014/main" id="{D54DD956-09C4-4B0D-B724-87C9662432AA}"/>
              </a:ext>
            </a:extLst>
          </p:cNvPr>
          <p:cNvSpPr txBox="1">
            <a:spLocks noChangeArrowheads="1"/>
          </p:cNvSpPr>
          <p:nvPr/>
        </p:nvSpPr>
        <p:spPr bwMode="auto">
          <a:xfrm>
            <a:off x="788988" y="5564188"/>
            <a:ext cx="10706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3600"/>
              <a:t>197581076</a:t>
            </a:r>
            <a:r>
              <a:rPr lang="en-US" altLang="en-US" sz="3600">
                <a:solidFill>
                  <a:srgbClr val="0070C0"/>
                </a:solidFill>
                <a:latin typeface="Courier New" panose="02070309020205020404" pitchFamily="49" charset="0"/>
              </a:rPr>
              <a:t>{</a:t>
            </a:r>
            <a:r>
              <a:rPr lang="en-US" altLang="en-US" sz="3600">
                <a:solidFill>
                  <a:srgbClr val="0070C0"/>
                </a:solidFill>
              </a:rPr>
              <a:t>5</a:t>
            </a:r>
            <a:r>
              <a:rPr lang="en-US" altLang="en-US" sz="3600">
                <a:solidFill>
                  <a:srgbClr val="0070C0"/>
                </a:solidFill>
                <a:latin typeface="Courier New" panose="02070309020205020404" pitchFamily="49" charset="0"/>
              </a:rPr>
              <a:t>}</a:t>
            </a:r>
            <a:r>
              <a:rPr lang="en-US" altLang="en-US" sz="3600"/>
              <a:t>7</a:t>
            </a:r>
            <a:r>
              <a:rPr lang="en-US" altLang="en-US" sz="3600">
                <a:solidFill>
                  <a:srgbClr val="FF03FF"/>
                </a:solidFill>
                <a:latin typeface="Courier New" panose="02070309020205020404" pitchFamily="49" charset="0"/>
              </a:rPr>
              <a:t>-</a:t>
            </a:r>
            <a:r>
              <a:rPr lang="en-US" altLang="en-US" sz="3600">
                <a:solidFill>
                  <a:srgbClr val="FF03FF"/>
                </a:solidFill>
              </a:rPr>
              <a:t>6</a:t>
            </a:r>
            <a:r>
              <a:rPr lang="en-US" altLang="en-US" sz="3600">
                <a:solidFill>
                  <a:srgbClr val="FF03FF"/>
                </a:solidFill>
                <a:latin typeface="Courier New" panose="02070309020205020404" pitchFamily="49" charset="0"/>
              </a:rPr>
              <a:t>-</a:t>
            </a:r>
            <a:r>
              <a:rPr lang="en-US" altLang="en-US" sz="3600"/>
              <a:t>9</a:t>
            </a:r>
            <a:r>
              <a:rPr lang="en-US" altLang="en-US" sz="3600">
                <a:solidFill>
                  <a:srgbClr val="FF0000"/>
                </a:solidFill>
                <a:latin typeface="Courier New" panose="02070309020205020404" pitchFamily="49" charset="0"/>
              </a:rPr>
              <a:t>[</a:t>
            </a:r>
            <a:r>
              <a:rPr lang="en-US" altLang="en-US" sz="3600">
                <a:solidFill>
                  <a:srgbClr val="FF0000"/>
                </a:solidFill>
              </a:rPr>
              <a:t>7</a:t>
            </a:r>
            <a:r>
              <a:rPr lang="en-US" altLang="en-US" sz="3600">
                <a:solidFill>
                  <a:srgbClr val="FF0000"/>
                </a:solidFill>
                <a:latin typeface="Courier New" panose="02070309020205020404" pitchFamily="49" charset="0"/>
              </a:rPr>
              <a:t>]</a:t>
            </a:r>
            <a:r>
              <a:rPr lang="en-US" altLang="en-US" sz="3600">
                <a:solidFill>
                  <a:srgbClr val="339933"/>
                </a:solidFill>
                <a:latin typeface="Courier New" panose="02070309020205020404" pitchFamily="49" charset="0"/>
              </a:rPr>
              <a:t>*</a:t>
            </a:r>
            <a:r>
              <a:rPr lang="en-US" altLang="en-US" sz="3600">
                <a:solidFill>
                  <a:srgbClr val="339933"/>
                </a:solidFill>
              </a:rPr>
              <a:t>1</a:t>
            </a:r>
            <a:r>
              <a:rPr lang="en-US" altLang="en-US" sz="3600">
                <a:solidFill>
                  <a:srgbClr val="339933"/>
                </a:solidFill>
                <a:latin typeface="Courier New" panose="02070309020205020404" pitchFamily="49" charset="0"/>
              </a:rPr>
              <a:t>*</a:t>
            </a:r>
            <a:r>
              <a:rPr lang="en-US" altLang="en-US" sz="3600">
                <a:solidFill>
                  <a:srgbClr val="2BDBED"/>
                </a:solidFill>
                <a:latin typeface="Courier New" panose="02070309020205020404" pitchFamily="49" charset="0"/>
              </a:rPr>
              <a:t>(</a:t>
            </a:r>
            <a:r>
              <a:rPr lang="en-US" altLang="en-US" sz="3600">
                <a:solidFill>
                  <a:srgbClr val="2BDBED"/>
                </a:solidFill>
              </a:rPr>
              <a:t>9</a:t>
            </a:r>
            <a:r>
              <a:rPr lang="en-US" altLang="en-US" sz="3600">
                <a:solidFill>
                  <a:srgbClr val="2BDBED"/>
                </a:solidFill>
                <a:latin typeface="Courier New" panose="02070309020205020404" pitchFamily="49" charset="0"/>
              </a:rPr>
              <a:t>)</a:t>
            </a:r>
            <a:r>
              <a:rPr lang="en-US" altLang="en-US" sz="3600">
                <a:solidFill>
                  <a:srgbClr val="FFC000"/>
                </a:solidFill>
                <a:latin typeface="Courier New" panose="02070309020205020404" pitchFamily="49" charset="0"/>
              </a:rPr>
              <a:t>$</a:t>
            </a:r>
            <a:r>
              <a:rPr lang="en-US" altLang="en-US" sz="3600">
                <a:solidFill>
                  <a:srgbClr val="FFC000"/>
                </a:solidFill>
              </a:rPr>
              <a:t>8</a:t>
            </a:r>
            <a:r>
              <a:rPr lang="en-US" altLang="en-US" sz="3600">
                <a:solidFill>
                  <a:srgbClr val="FFC000"/>
                </a:solidFill>
                <a:latin typeface="Courier New" panose="02070309020205020404" pitchFamily="49" charset="0"/>
              </a:rPr>
              <a:t>$</a:t>
            </a:r>
            <a:r>
              <a:rPr lang="en-US" altLang="en-US" sz="3600"/>
              <a:t>0130</a:t>
            </a:r>
            <a:r>
              <a:rPr lang="en-US" altLang="en-US" sz="3600">
                <a:solidFill>
                  <a:srgbClr val="2BDBED"/>
                </a:solidFill>
                <a:latin typeface="Courier New" panose="02070309020205020404" pitchFamily="49" charset="0"/>
              </a:rPr>
              <a:t>(</a:t>
            </a:r>
            <a:r>
              <a:rPr lang="en-US" altLang="en-US" sz="3600">
                <a:solidFill>
                  <a:srgbClr val="2BDBED"/>
                </a:solidFill>
              </a:rPr>
              <a:t>0</a:t>
            </a:r>
            <a:r>
              <a:rPr lang="en-US" altLang="en-US" sz="3600">
                <a:solidFill>
                  <a:srgbClr val="2BDBED"/>
                </a:solidFill>
                <a:latin typeface="Courier New" panose="02070309020205020404" pitchFamily="49" charset="0"/>
              </a:rPr>
              <a:t>)</a:t>
            </a:r>
            <a:r>
              <a:rPr lang="en-US" altLang="en-US" sz="3600">
                <a:solidFill>
                  <a:srgbClr val="FFC000"/>
                </a:solidFill>
                <a:latin typeface="Courier New" panose="02070309020205020404" pitchFamily="49" charset="0"/>
              </a:rPr>
              <a:t>$</a:t>
            </a:r>
            <a:r>
              <a:rPr lang="en-US" altLang="en-US" sz="3600">
                <a:solidFill>
                  <a:srgbClr val="FFC000"/>
                </a:solidFill>
              </a:rPr>
              <a:t>2</a:t>
            </a:r>
            <a:r>
              <a:rPr lang="en-US" altLang="en-US" sz="3600">
                <a:solidFill>
                  <a:srgbClr val="FFC000"/>
                </a:solidFill>
                <a:latin typeface="Courier New" panose="02070309020205020404" pitchFamily="49" charset="0"/>
              </a:rPr>
              <a:t>$</a:t>
            </a:r>
            <a:r>
              <a:rPr lang="en-US" altLang="en-US" sz="3600"/>
              <a:t>582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AF9BC1B1-C8DC-CBF0-4D88-78085C1B61D8}"/>
              </a:ext>
            </a:extLst>
          </p:cNvPr>
          <p:cNvPicPr>
            <a:picLocks noChangeAspect="1"/>
          </p:cNvPicPr>
          <p:nvPr/>
        </p:nvPicPr>
        <p:blipFill>
          <a:blip r:embed="rId2"/>
          <a:srcRect t="11871" b="13143"/>
          <a:stretch/>
        </p:blipFill>
        <p:spPr>
          <a:xfrm>
            <a:off x="20" y="1282"/>
            <a:ext cx="12191980" cy="6856718"/>
          </a:xfrm>
          <a:prstGeom prst="rect">
            <a:avLst/>
          </a:prstGeom>
        </p:spPr>
      </p:pic>
    </p:spTree>
    <p:extLst>
      <p:ext uri="{BB962C8B-B14F-4D97-AF65-F5344CB8AC3E}">
        <p14:creationId xmlns:p14="http://schemas.microsoft.com/office/powerpoint/2010/main" val="2137715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F54EEBAB-F3FF-4DD3-BFAE-6E4DA1D16F8F}"/>
              </a:ext>
            </a:extLst>
          </p:cNvPr>
          <p:cNvSpPr>
            <a:spLocks noGrp="1"/>
          </p:cNvSpPr>
          <p:nvPr>
            <p:ph type="title"/>
          </p:nvPr>
        </p:nvSpPr>
        <p:spPr>
          <a:xfrm>
            <a:off x="1096963" y="287338"/>
            <a:ext cx="10521950" cy="1449387"/>
          </a:xfrm>
        </p:spPr>
        <p:txBody>
          <a:bodyPr/>
          <a:lstStyle/>
          <a:p>
            <a:pPr eaLnBrk="1" hangingPunct="1">
              <a:defRPr/>
            </a:pPr>
            <a:r>
              <a:rPr lang="en-US" altLang="en-US" sz="5400" dirty="0">
                <a:solidFill>
                  <a:schemeClr val="tx1">
                    <a:lumMod val="75000"/>
                    <a:lumOff val="25000"/>
                  </a:schemeClr>
                </a:solidFill>
              </a:rPr>
              <a:t>Gaussian Randomness Filtered</a:t>
            </a:r>
          </a:p>
        </p:txBody>
      </p:sp>
      <p:graphicFrame>
        <p:nvGraphicFramePr>
          <p:cNvPr id="30723" name="Object 4">
            <a:extLst>
              <a:ext uri="{FF2B5EF4-FFF2-40B4-BE49-F238E27FC236}">
                <a16:creationId xmlns:a16="http://schemas.microsoft.com/office/drawing/2014/main" id="{7EB4DF8E-6C35-483A-8FF5-3B64A7A6567B}"/>
              </a:ext>
            </a:extLst>
          </p:cNvPr>
          <p:cNvGraphicFramePr>
            <a:graphicFrameLocks noChangeAspect="1"/>
          </p:cNvGraphicFramePr>
          <p:nvPr/>
        </p:nvGraphicFramePr>
        <p:xfrm>
          <a:off x="2049463" y="2262188"/>
          <a:ext cx="8153400" cy="3349625"/>
        </p:xfrm>
        <a:graphic>
          <a:graphicData uri="http://schemas.openxmlformats.org/presentationml/2006/ole">
            <mc:AlternateContent xmlns:mc="http://schemas.openxmlformats.org/markup-compatibility/2006">
              <mc:Choice xmlns:v="urn:schemas-microsoft-com:vml" Requires="v">
                <p:oleObj name="Image" r:id="rId2" imgW="5257143" imgH="2158730" progId="Photoshop.Image.6">
                  <p:embed/>
                </p:oleObj>
              </mc:Choice>
              <mc:Fallback>
                <p:oleObj name="Image" r:id="rId2" imgW="5257143" imgH="2158730" progId="Photoshop.Image.6">
                  <p:embed/>
                  <p:pic>
                    <p:nvPicPr>
                      <p:cNvPr id="30723" name="Object 4">
                        <a:extLst>
                          <a:ext uri="{FF2B5EF4-FFF2-40B4-BE49-F238E27FC236}">
                            <a16:creationId xmlns:a16="http://schemas.microsoft.com/office/drawing/2014/main" id="{7EB4DF8E-6C35-483A-8FF5-3B64A7A65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463" y="2262188"/>
                        <a:ext cx="8153400"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4">
            <a:extLst>
              <a:ext uri="{FF2B5EF4-FFF2-40B4-BE49-F238E27FC236}">
                <a16:creationId xmlns:a16="http://schemas.microsoft.com/office/drawing/2014/main" id="{4E38B595-5089-4306-8AAC-B389CEE6CD80}"/>
              </a:ext>
            </a:extLst>
          </p:cNvPr>
          <p:cNvGraphicFramePr>
            <a:graphicFrameLocks noChangeAspect="1"/>
          </p:cNvGraphicFramePr>
          <p:nvPr/>
        </p:nvGraphicFramePr>
        <p:xfrm>
          <a:off x="2803525" y="3114675"/>
          <a:ext cx="6324600" cy="3446463"/>
        </p:xfrm>
        <a:graphic>
          <a:graphicData uri="http://schemas.openxmlformats.org/presentationml/2006/ole">
            <mc:AlternateContent xmlns:mc="http://schemas.openxmlformats.org/markup-compatibility/2006">
              <mc:Choice xmlns:v="urn:schemas-microsoft-com:vml" Requires="v">
                <p:oleObj name="Image" r:id="rId2" imgW="6057143" imgH="3301587" progId="Photoshop.Image.6">
                  <p:embed/>
                </p:oleObj>
              </mc:Choice>
              <mc:Fallback>
                <p:oleObj name="Image" r:id="rId2" imgW="6057143" imgH="3301587" progId="Photoshop.Image.6">
                  <p:embed/>
                  <p:pic>
                    <p:nvPicPr>
                      <p:cNvPr id="31746" name="Object 4">
                        <a:extLst>
                          <a:ext uri="{FF2B5EF4-FFF2-40B4-BE49-F238E27FC236}">
                            <a16:creationId xmlns:a16="http://schemas.microsoft.com/office/drawing/2014/main" id="{4E38B595-5089-4306-8AAC-B389CEE6C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525" y="3114675"/>
                        <a:ext cx="6324600" cy="34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id="{13F98B01-F7EB-4B56-9CA4-B682B3E494B3}"/>
              </a:ext>
            </a:extLst>
          </p:cNvPr>
          <p:cNvSpPr/>
          <p:nvPr/>
        </p:nvSpPr>
        <p:spPr>
          <a:xfrm>
            <a:off x="898525" y="1482725"/>
            <a:ext cx="10460038" cy="322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8" name="Content Placeholder 2">
            <a:extLst>
              <a:ext uri="{FF2B5EF4-FFF2-40B4-BE49-F238E27FC236}">
                <a16:creationId xmlns:a16="http://schemas.microsoft.com/office/drawing/2014/main" id="{F286E003-C505-4753-9395-62CC854FFF53}"/>
              </a:ext>
            </a:extLst>
          </p:cNvPr>
          <p:cNvSpPr>
            <a:spLocks noGrp="1"/>
          </p:cNvSpPr>
          <p:nvPr>
            <p:ph idx="1"/>
          </p:nvPr>
        </p:nvSpPr>
        <p:spPr>
          <a:xfrm>
            <a:off x="1200150" y="341313"/>
            <a:ext cx="10058400" cy="4022725"/>
          </a:xfrm>
        </p:spPr>
        <p:txBody>
          <a:bodyPr rtlCol="0">
            <a:normAutofit/>
          </a:bodyPr>
          <a:lstStyle/>
          <a:p>
            <a:pPr marL="0" indent="0" eaLnBrk="1" fontAlgn="auto" hangingPunct="1">
              <a:spcAft>
                <a:spcPts val="0"/>
              </a:spcAft>
              <a:buFont typeface="Arial" panose="020B0604020202020204" pitchFamily="34" charset="0"/>
              <a:buNone/>
              <a:defRPr/>
            </a:pPr>
            <a:r>
              <a:rPr lang="en-US" altLang="en-US" sz="3600" dirty="0"/>
              <a:t>Rules for Gaussian randomness in range [-1,1]</a:t>
            </a:r>
          </a:p>
          <a:p>
            <a:pPr marL="714375" lvl="1" indent="-514350" eaLnBrk="1" fontAlgn="auto" hangingPunct="1">
              <a:spcAft>
                <a:spcPts val="0"/>
              </a:spcAft>
              <a:buFont typeface="Calibri Light" panose="020F0302020204030204" pitchFamily="34" charset="0"/>
              <a:buAutoNum type="arabicPeriod"/>
              <a:defRPr/>
            </a:pPr>
            <a:r>
              <a:rPr lang="en-US" altLang="en-US" sz="2800" dirty="0"/>
              <a:t>Consecutive numbers must differ by more than 0.02</a:t>
            </a:r>
          </a:p>
          <a:p>
            <a:pPr marL="714375" lvl="1" indent="-514350" eaLnBrk="1" fontAlgn="auto" hangingPunct="1">
              <a:spcAft>
                <a:spcPts val="0"/>
              </a:spcAft>
              <a:buFont typeface="Calibri Light" panose="020F0302020204030204" pitchFamily="34" charset="0"/>
              <a:buAutoNum type="arabicPeriod"/>
              <a:defRPr/>
            </a:pPr>
            <a:r>
              <a:rPr lang="en-US" altLang="en-US" sz="2800" dirty="0"/>
              <a:t>Three consecutive numbers must differ by more than 0.1</a:t>
            </a:r>
          </a:p>
          <a:p>
            <a:pPr marL="714375" lvl="1" indent="-514350" eaLnBrk="1" fontAlgn="auto" hangingPunct="1">
              <a:spcAft>
                <a:spcPts val="0"/>
              </a:spcAft>
              <a:buFont typeface="Calibri Light" panose="020F0302020204030204" pitchFamily="34" charset="0"/>
              <a:buAutoNum type="arabicPeriod"/>
              <a:defRPr/>
            </a:pPr>
            <a:r>
              <a:rPr lang="en-US" altLang="en-US" sz="2800" dirty="0"/>
              <a:t>Five consecutive numbers must not be increasing or decreasing</a:t>
            </a:r>
          </a:p>
          <a:p>
            <a:pPr marL="714375" lvl="1" indent="-514350" eaLnBrk="1" fontAlgn="auto" hangingPunct="1">
              <a:spcAft>
                <a:spcPts val="0"/>
              </a:spcAft>
              <a:buFont typeface="Calibri Light" panose="020F0302020204030204" pitchFamily="34" charset="0"/>
              <a:buAutoNum type="arabicPeriod"/>
              <a:defRPr/>
            </a:pPr>
            <a:r>
              <a:rPr lang="en-US" altLang="en-US" sz="2800" dirty="0"/>
              <a:t>No more than three consecutive numbers above or below zero</a:t>
            </a:r>
            <a:endParaRPr lang="en-US" altLang="en-US" sz="3200" dirty="0"/>
          </a:p>
          <a:p>
            <a:pPr eaLnBrk="1" fontAlgn="auto" hangingPunct="1">
              <a:spcAft>
                <a:spcPts val="0"/>
              </a:spcAft>
              <a:defRPr/>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023E1FF8-61E0-409F-933F-219FF436857A}"/>
              </a:ext>
            </a:extLst>
          </p:cNvPr>
          <p:cNvSpPr>
            <a:spLocks noGrp="1"/>
          </p:cNvSpPr>
          <p:nvPr>
            <p:ph type="title"/>
          </p:nvPr>
        </p:nvSpPr>
        <p:spPr>
          <a:xfrm>
            <a:off x="1096963" y="287338"/>
            <a:ext cx="10521950" cy="1449387"/>
          </a:xfrm>
        </p:spPr>
        <p:txBody>
          <a:bodyPr/>
          <a:lstStyle/>
          <a:p>
            <a:pPr eaLnBrk="1" hangingPunct="1">
              <a:defRPr/>
            </a:pPr>
            <a:r>
              <a:rPr lang="en-US" altLang="en-US" sz="5400" dirty="0">
                <a:solidFill>
                  <a:schemeClr val="tx1">
                    <a:lumMod val="75000"/>
                    <a:lumOff val="25000"/>
                  </a:schemeClr>
                </a:solidFill>
              </a:rPr>
              <a:t>Gaussian Randomness Filtered</a:t>
            </a:r>
          </a:p>
        </p:txBody>
      </p:sp>
      <p:pic>
        <p:nvPicPr>
          <p:cNvPr id="32771" name="Picture 4" descr="Filtered_Randomness_for_AI_Decisions_and_Game_Logic_Figure2">
            <a:extLst>
              <a:ext uri="{FF2B5EF4-FFF2-40B4-BE49-F238E27FC236}">
                <a16:creationId xmlns:a16="http://schemas.microsoft.com/office/drawing/2014/main" id="{656D8005-0CFF-4F7A-8DFA-3556C1E98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2425700"/>
            <a:ext cx="11696700"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30F6-7934-4446-BF42-B984A038DB20}"/>
              </a:ext>
            </a:extLst>
          </p:cNvPr>
          <p:cNvSpPr>
            <a:spLocks noGrp="1"/>
          </p:cNvSpPr>
          <p:nvPr>
            <p:ph type="title"/>
          </p:nvPr>
        </p:nvSpPr>
        <p:spPr/>
        <p:txBody>
          <a:bodyPr rtlCol="0">
            <a:normAutofit fontScale="90000"/>
          </a:bodyPr>
          <a:lstStyle/>
          <a:p>
            <a:pPr eaLnBrk="1" fontAlgn="auto" hangingPunct="1">
              <a:spcAft>
                <a:spcPts val="0"/>
              </a:spcAft>
              <a:defRPr/>
            </a:pPr>
            <a:r>
              <a:rPr lang="en-US" sz="5300" dirty="0">
                <a:solidFill>
                  <a:schemeClr val="tx1">
                    <a:lumMod val="75000"/>
                    <a:lumOff val="25000"/>
                  </a:schemeClr>
                </a:solidFill>
              </a:rPr>
              <a:t>Quality of Randomness</a:t>
            </a:r>
            <a:br>
              <a:rPr lang="en-US" dirty="0">
                <a:solidFill>
                  <a:schemeClr val="tx1">
                    <a:lumMod val="75000"/>
                    <a:lumOff val="25000"/>
                  </a:schemeClr>
                </a:solidFill>
              </a:rPr>
            </a:br>
            <a:r>
              <a:rPr lang="en-US" dirty="0">
                <a:solidFill>
                  <a:schemeClr val="tx1">
                    <a:lumMod val="75000"/>
                    <a:lumOff val="25000"/>
                  </a:schemeClr>
                </a:solidFill>
              </a:rPr>
              <a:t>(ENT Benchmarking Program)</a:t>
            </a:r>
          </a:p>
        </p:txBody>
      </p:sp>
      <p:graphicFrame>
        <p:nvGraphicFramePr>
          <p:cNvPr id="33795" name="Object 4">
            <a:extLst>
              <a:ext uri="{FF2B5EF4-FFF2-40B4-BE49-F238E27FC236}">
                <a16:creationId xmlns:a16="http://schemas.microsoft.com/office/drawing/2014/main" id="{12EACA48-2608-4D34-8910-1CEB4F7168CA}"/>
              </a:ext>
            </a:extLst>
          </p:cNvPr>
          <p:cNvGraphicFramePr>
            <a:graphicFrameLocks noChangeAspect="1"/>
          </p:cNvGraphicFramePr>
          <p:nvPr/>
        </p:nvGraphicFramePr>
        <p:xfrm>
          <a:off x="598488" y="2333625"/>
          <a:ext cx="11055350" cy="3948113"/>
        </p:xfrm>
        <a:graphic>
          <a:graphicData uri="http://schemas.openxmlformats.org/presentationml/2006/ole">
            <mc:AlternateContent xmlns:mc="http://schemas.openxmlformats.org/markup-compatibility/2006">
              <mc:Choice xmlns:v="urn:schemas-microsoft-com:vml" Requires="v">
                <p:oleObj name="Document" r:id="rId2" imgW="6180443" imgH="2205399" progId="Word.Document.8">
                  <p:embed/>
                </p:oleObj>
              </mc:Choice>
              <mc:Fallback>
                <p:oleObj name="Document" r:id="rId2" imgW="6180443" imgH="2205399" progId="Word.Document.8">
                  <p:embed/>
                  <p:pic>
                    <p:nvPicPr>
                      <p:cNvPr id="33795" name="Object 4">
                        <a:extLst>
                          <a:ext uri="{FF2B5EF4-FFF2-40B4-BE49-F238E27FC236}">
                            <a16:creationId xmlns:a16="http://schemas.microsoft.com/office/drawing/2014/main" id="{12EACA48-2608-4D34-8910-1CEB4F716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88" y="2333625"/>
                        <a:ext cx="11055350"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9E400CF4-0548-43E2-85C1-DC381230901E}"/>
              </a:ext>
            </a:extLst>
          </p:cNvPr>
          <p:cNvSpPr>
            <a:spLocks noGrp="1" noChangeArrowheads="1"/>
          </p:cNvSpPr>
          <p:nvPr>
            <p:ph type="title" idx="4294967295"/>
          </p:nvPr>
        </p:nvSpPr>
        <p:spPr bwMode="auto">
          <a:xfrm>
            <a:off x="914400" y="1701800"/>
            <a:ext cx="10566400" cy="304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Perlin Noise for Game AI</a:t>
            </a:r>
            <a:br>
              <a:rPr lang="en-US" altLang="en-US">
                <a:ea typeface="ヒラギノ角ゴ Pro W3"/>
                <a:cs typeface="ヒラギノ角ゴ Pro W3"/>
              </a:rPr>
            </a:br>
            <a:br>
              <a:rPr lang="en-US" altLang="en-US">
                <a:ea typeface="ヒラギノ角ゴ Pro W3"/>
                <a:cs typeface="ヒラギノ角ゴ Pro W3"/>
              </a:rPr>
            </a:br>
            <a:r>
              <a:rPr lang="en-US" altLang="en-US" sz="3200" b="1">
                <a:ea typeface="ヒラギノ角ゴ Pro W3"/>
                <a:cs typeface="ヒラギノ角ゴ Pro W3"/>
              </a:rPr>
              <a:t>Steve Rabin</a:t>
            </a:r>
            <a:br>
              <a:rPr lang="en-US" altLang="en-US" sz="3200">
                <a:ea typeface="ヒラギノ角ゴ Pro W3"/>
                <a:cs typeface="ヒラギノ角ゴ Pro W3"/>
              </a:rPr>
            </a:br>
            <a:r>
              <a:rPr lang="en-US" altLang="en-US" sz="3200">
                <a:ea typeface="ヒラギノ角ゴ Pro W3"/>
                <a:cs typeface="ヒラギノ角ゴ Pro W3"/>
              </a:rPr>
              <a:t>Editor AI Game Programming Wisdom series</a:t>
            </a:r>
            <a:br>
              <a:rPr lang="en-US" altLang="en-US" sz="3200">
                <a:ea typeface="ヒラギノ角ゴ Pro W3"/>
                <a:cs typeface="ヒラギノ角ゴ Pro W3"/>
              </a:rPr>
            </a:br>
            <a:r>
              <a:rPr lang="en-US" altLang="en-US" sz="3200">
                <a:ea typeface="ヒラギノ角ゴ Pro W3"/>
                <a:cs typeface="ヒラギノ角ゴ Pro W3"/>
              </a:rPr>
              <a:t>Editor Game AI Pro (May 2013)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7E553902-EB9E-4150-9154-12ECB90BC12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a:ea typeface="ヒラギノ角ゴ Pro W3"/>
              <a:cs typeface="ヒラギノ角ゴ Pro W3"/>
            </a:endParaRPr>
          </a:p>
        </p:txBody>
      </p:sp>
      <p:sp>
        <p:nvSpPr>
          <p:cNvPr id="3" name="Content Placeholder 2">
            <a:extLst>
              <a:ext uri="{FF2B5EF4-FFF2-40B4-BE49-F238E27FC236}">
                <a16:creationId xmlns:a16="http://schemas.microsoft.com/office/drawing/2014/main" id="{20D078C8-5F72-44EE-8611-AF9CC9F4DCC4}"/>
              </a:ext>
            </a:extLst>
          </p:cNvPr>
          <p:cNvSpPr>
            <a:spLocks noGrp="1"/>
          </p:cNvSpPr>
          <p:nvPr>
            <p:ph sz="quarter" idx="10"/>
          </p:nvPr>
        </p:nvSpPr>
        <p:spPr/>
        <p:txBody>
          <a:bodyPr/>
          <a:lstStyle/>
          <a:p>
            <a:pPr>
              <a:defRPr/>
            </a:pPr>
            <a:endParaRPr lang="en-US" sz="3733"/>
          </a:p>
        </p:txBody>
      </p:sp>
      <p:pic>
        <p:nvPicPr>
          <p:cNvPr id="4" name="Picture 7" descr="http://www.noisemachine.com/talk1/imgs/elements.jpg">
            <a:extLst>
              <a:ext uri="{FF2B5EF4-FFF2-40B4-BE49-F238E27FC236}">
                <a16:creationId xmlns:a16="http://schemas.microsoft.com/office/drawing/2014/main" id="{15F0558A-D72D-4F8B-9FFB-61E4074AD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092200"/>
            <a:ext cx="5181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mrl.nyu.edu/~perlin/imgs/kp-small.jpg">
            <a:extLst>
              <a:ext uri="{FF2B5EF4-FFF2-40B4-BE49-F238E27FC236}">
                <a16:creationId xmlns:a16="http://schemas.microsoft.com/office/drawing/2014/main" id="{D4FC09B4-C017-4391-9DAF-4A142C14F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400" y="2273300"/>
            <a:ext cx="33655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erlinNoiseFace.avi">
            <a:hlinkClick r:id="" action="ppaction://media"/>
            <a:extLst>
              <a:ext uri="{FF2B5EF4-FFF2-40B4-BE49-F238E27FC236}">
                <a16:creationId xmlns:a16="http://schemas.microsoft.com/office/drawing/2014/main" id="{D6377BBF-A6B1-451E-805A-8787C90693F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4165600" y="717550"/>
            <a:ext cx="3759200" cy="607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BC1F1B27-55A1-4F82-A26D-70FFDAACB82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ヒラギノ角ゴ Pro W3"/>
                <a:cs typeface="ヒラギノ角ゴ Pro W3"/>
              </a:rPr>
              <a:t>1D Perlin Noise: Uses in Game AI</a:t>
            </a:r>
          </a:p>
        </p:txBody>
      </p:sp>
      <p:sp>
        <p:nvSpPr>
          <p:cNvPr id="3" name="Content Placeholder 2">
            <a:extLst>
              <a:ext uri="{FF2B5EF4-FFF2-40B4-BE49-F238E27FC236}">
                <a16:creationId xmlns:a16="http://schemas.microsoft.com/office/drawing/2014/main" id="{A6526751-FC72-4FAE-B2FC-8D54E94653D6}"/>
              </a:ext>
            </a:extLst>
          </p:cNvPr>
          <p:cNvSpPr>
            <a:spLocks noGrp="1" noChangeArrowheads="1"/>
          </p:cNvSpPr>
          <p:nvPr>
            <p:ph sz="quarter" idx="10"/>
          </p:nvPr>
        </p:nvSpPr>
        <p:spPr bwMode="auto">
          <a:xfrm>
            <a:off x="406400" y="2006600"/>
            <a:ext cx="11480800" cy="3657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indent="-365125"/>
            <a:r>
              <a:rPr lang="en-US" altLang="en-US" sz="3200">
                <a:ea typeface="ヒラギノ角ゴ Pro W3"/>
                <a:cs typeface="ヒラギノ角ゴ Pro W3"/>
              </a:rPr>
              <a:t>Layered onto animation</a:t>
            </a:r>
          </a:p>
          <a:p>
            <a:pPr indent="-365125"/>
            <a:r>
              <a:rPr lang="en-US" altLang="en-US" sz="3200">
                <a:ea typeface="ヒラギノ角ゴ Pro W3"/>
                <a:cs typeface="ヒラギノ角ゴ Pro W3"/>
              </a:rPr>
              <a:t>Movement (direction, speed, acceleration)</a:t>
            </a:r>
          </a:p>
          <a:p>
            <a:pPr indent="-365125"/>
            <a:r>
              <a:rPr lang="en-US" altLang="en-US" sz="3200">
                <a:ea typeface="ヒラギノ角ゴ Pro W3"/>
                <a:cs typeface="ヒラギノ角ゴ Pro W3"/>
              </a:rPr>
              <a:t>Accuracy (winning/losing streaks, luck, or success)</a:t>
            </a:r>
          </a:p>
          <a:p>
            <a:pPr indent="-365125"/>
            <a:r>
              <a:rPr lang="en-US" altLang="en-US" sz="3200">
                <a:ea typeface="ヒラギノ角ゴ Pro W3"/>
                <a:cs typeface="ヒラギノ角ゴ Pro W3"/>
              </a:rPr>
              <a:t>Attention (guard alertness, response time)</a:t>
            </a:r>
          </a:p>
          <a:p>
            <a:pPr indent="-365125"/>
            <a:r>
              <a:rPr lang="en-US" altLang="en-US" sz="3200">
                <a:ea typeface="ヒラギノ角ゴ Pro W3"/>
                <a:cs typeface="ヒラギノ角ゴ Pro W3"/>
              </a:rPr>
              <a:t>Play style (defensive – offensive)</a:t>
            </a:r>
          </a:p>
          <a:p>
            <a:pPr indent="-365125"/>
            <a:r>
              <a:rPr lang="en-US" altLang="en-US" sz="3200">
                <a:ea typeface="ヒラギノ角ゴ Pro W3"/>
                <a:cs typeface="ヒラギノ角ゴ Pro W3"/>
              </a:rPr>
              <a:t>Mood (calm – angry, happy – sad, bored – engaged)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BE309F6F-DA91-40F3-81B5-C8680133BBB7}"/>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a:ea typeface="ヒラギノ角ゴ Pro W3"/>
              <a:cs typeface="ヒラギノ角ゴ Pro W3"/>
            </a:endParaRPr>
          </a:p>
        </p:txBody>
      </p:sp>
      <p:pic>
        <p:nvPicPr>
          <p:cNvPr id="38915" name="PerlinNoiseWander5.avi">
            <a:hlinkClick r:id="" action="ppaction://media"/>
            <a:extLst>
              <a:ext uri="{FF2B5EF4-FFF2-40B4-BE49-F238E27FC236}">
                <a16:creationId xmlns:a16="http://schemas.microsoft.com/office/drawing/2014/main" id="{200AC0DE-99F9-4336-A1B2-61DF61067050}"/>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219200" y="503237"/>
            <a:ext cx="9753600" cy="5851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3440F380-533B-4D8F-949E-036E8EB93E1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ヒラギノ角ゴ Pro W3"/>
                <a:cs typeface="ヒラギノ角ゴ Pro W3"/>
              </a:rPr>
              <a:t>Octave 1</a:t>
            </a:r>
          </a:p>
        </p:txBody>
      </p:sp>
      <p:pic>
        <p:nvPicPr>
          <p:cNvPr id="39939" name="Picture 3" descr="C:\Users\Steve\Desktop\CollectedWisdomBook\Book\1 General Wisdom (50p)\3 (19p) Randomness\Final3\octave1_row1col1.png">
            <a:extLst>
              <a:ext uri="{FF2B5EF4-FFF2-40B4-BE49-F238E27FC236}">
                <a16:creationId xmlns:a16="http://schemas.microsoft.com/office/drawing/2014/main" id="{22925B6E-DF7C-4EEA-BAE1-5B0D2FC7E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33638"/>
            <a:ext cx="4464050"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4" descr="C:\Users\Steve\Desktop\CollectedWisdomBook\Book\1 General Wisdom (50p)\3 (19p) Randomness\Final3\octave1_row1col2.png">
            <a:extLst>
              <a:ext uri="{FF2B5EF4-FFF2-40B4-BE49-F238E27FC236}">
                <a16:creationId xmlns:a16="http://schemas.microsoft.com/office/drawing/2014/main" id="{200E0F57-E54A-45C7-93E4-86509E1AE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600" y="2433638"/>
            <a:ext cx="4572000"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191620D2-4A5B-425D-A89D-D5DA7CBA9D0C}"/>
              </a:ext>
            </a:extLst>
          </p:cNvPr>
          <p:cNvGraphicFramePr>
            <a:graphicFrameLocks noGrp="1"/>
          </p:cNvGraphicFramePr>
          <p:nvPr/>
        </p:nvGraphicFramePr>
        <p:xfrm>
          <a:off x="5048045" y="3530601"/>
          <a:ext cx="2380916" cy="764540"/>
        </p:xfrm>
        <a:graphic>
          <a:graphicData uri="http://schemas.openxmlformats.org/drawingml/2006/table">
            <a:tbl>
              <a:tblPr firstRow="1" firstCol="1" bandRow="1">
                <a:tableStyleId>{5C22544A-7EE6-4342-B048-85BDC9FD1C3A}</a:tableStyleId>
              </a:tblPr>
              <a:tblGrid>
                <a:gridCol w="2380916">
                  <a:extLst>
                    <a:ext uri="{9D8B030D-6E8A-4147-A177-3AD203B41FA5}">
                      <a16:colId xmlns:a16="http://schemas.microsoft.com/office/drawing/2014/main" val="20000"/>
                    </a:ext>
                  </a:extLst>
                </a:gridCol>
              </a:tblGrid>
              <a:tr h="764540">
                <a:tc>
                  <a:txBody>
                    <a:bodyPr/>
                    <a:lstStyle/>
                    <a:p>
                      <a:endParaRPr lang="en-US"/>
                    </a:p>
                  </a:txBody>
                  <a:tcPr marL="168064" marR="168064" marT="0" marB="0" anchor="ctr">
                    <a:blipFill>
                      <a:blip r:embed="rId4"/>
                      <a:stretch>
                        <a:fillRect l="-256" t="-794" r="-1023" b="-3175"/>
                      </a:stretch>
                    </a:blipFill>
                  </a:tcPr>
                </a:tc>
                <a:extLst>
                  <a:ext uri="{0D108BD9-81ED-4DB2-BD59-A6C34878D82A}">
                    <a16:rowId xmlns:a16="http://schemas.microsoft.com/office/drawing/2014/main" val="10000"/>
                  </a:ext>
                </a:extLst>
              </a:tr>
            </a:tbl>
          </a:graphicData>
        </a:graphic>
      </p:graphicFrame>
      <p:sp>
        <p:nvSpPr>
          <p:cNvPr id="7" name="Oval 6">
            <a:extLst>
              <a:ext uri="{FF2B5EF4-FFF2-40B4-BE49-F238E27FC236}">
                <a16:creationId xmlns:a16="http://schemas.microsoft.com/office/drawing/2014/main" id="{C2EDDAFA-0A5C-43B0-92EE-C3EB61FCEB78}"/>
              </a:ext>
            </a:extLst>
          </p:cNvPr>
          <p:cNvSpPr/>
          <p:nvPr/>
        </p:nvSpPr>
        <p:spPr bwMode="auto">
          <a:xfrm>
            <a:off x="4565650" y="31242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8" name="Oval 7">
            <a:extLst>
              <a:ext uri="{FF2B5EF4-FFF2-40B4-BE49-F238E27FC236}">
                <a16:creationId xmlns:a16="http://schemas.microsoft.com/office/drawing/2014/main" id="{91153B7E-53E8-42C5-9B0B-B6021075A82D}"/>
              </a:ext>
            </a:extLst>
          </p:cNvPr>
          <p:cNvSpPr/>
          <p:nvPr/>
        </p:nvSpPr>
        <p:spPr bwMode="auto">
          <a:xfrm>
            <a:off x="812800" y="50546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77393D85-4BA7-4DB9-8243-3194C1C0B9F0}"/>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Randomness</a:t>
            </a:r>
          </a:p>
        </p:txBody>
      </p:sp>
      <p:sp>
        <p:nvSpPr>
          <p:cNvPr id="3" name="Content Placeholder 2">
            <a:extLst>
              <a:ext uri="{FF2B5EF4-FFF2-40B4-BE49-F238E27FC236}">
                <a16:creationId xmlns:a16="http://schemas.microsoft.com/office/drawing/2014/main" id="{C44FCC6D-A557-4026-950F-2C085EA1C388}"/>
              </a:ext>
            </a:extLst>
          </p:cNvPr>
          <p:cNvSpPr>
            <a:spLocks noGrp="1"/>
          </p:cNvSpPr>
          <p:nvPr>
            <p:ph idx="1"/>
          </p:nvPr>
        </p:nvSpPr>
        <p:spPr>
          <a:xfrm>
            <a:off x="2235200" y="2114550"/>
            <a:ext cx="8855075" cy="3754438"/>
          </a:xfrm>
        </p:spPr>
        <p:txBody>
          <a:bodyPr/>
          <a:lstStyle/>
          <a:p>
            <a:pPr marL="0" indent="0" eaLnBrk="1" hangingPunct="1">
              <a:buFont typeface="Arial" panose="020B0604020202020204" pitchFamily="34" charset="0"/>
              <a:buNone/>
            </a:pPr>
            <a:r>
              <a:rPr lang="en-US" altLang="en-US" sz="3600" dirty="0"/>
              <a:t>What can randomness do for games?</a:t>
            </a:r>
          </a:p>
          <a:p>
            <a:pPr lvl="1" eaLnBrk="1" hangingPunct="1"/>
            <a:r>
              <a:rPr lang="en-US" altLang="en-US" sz="3600" dirty="0"/>
              <a:t> </a:t>
            </a:r>
            <a:r>
              <a:rPr lang="en-US" altLang="en-US" sz="3200" dirty="0"/>
              <a:t>Why do we want it?</a:t>
            </a:r>
            <a:endParaRPr lang="en-US" altLang="en-US" sz="3600" dirty="0"/>
          </a:p>
          <a:p>
            <a:pPr marL="0" indent="0" eaLnBrk="1" hangingPunct="1">
              <a:buFont typeface="Arial" panose="020B0604020202020204" pitchFamily="34" charset="0"/>
              <a:buNone/>
            </a:pPr>
            <a:r>
              <a:rPr lang="en-US" altLang="en-US" sz="3600" dirty="0"/>
              <a:t>How do you get randomness?</a:t>
            </a:r>
          </a:p>
          <a:p>
            <a:pPr lvl="1" eaLnBrk="1" hangingPunct="1"/>
            <a:r>
              <a:rPr lang="en-US" altLang="en-US" sz="3200" dirty="0"/>
              <a:t> What is pseudo-randomness? (PRNG)</a:t>
            </a:r>
          </a:p>
          <a:p>
            <a:pPr marL="0" indent="0" eaLnBrk="1" hangingPunct="1">
              <a:buFont typeface="Arial" panose="020B0604020202020204" pitchFamily="34" charset="0"/>
              <a:buNone/>
            </a:pPr>
            <a:r>
              <a:rPr lang="en-US" altLang="en-US" sz="3600" dirty="0"/>
              <a:t>How is it implemented?</a:t>
            </a:r>
          </a:p>
          <a:p>
            <a:pPr lvl="1" eaLnBrk="1" hangingPunct="1"/>
            <a:r>
              <a:rPr lang="en-US" altLang="en-US" sz="3200" dirty="0"/>
              <a:t> In different compiler libraries?</a:t>
            </a:r>
            <a:endParaRPr lang="en-US" altLang="en-US" sz="3600" dirty="0"/>
          </a:p>
        </p:txBody>
      </p:sp>
      <p:pic>
        <p:nvPicPr>
          <p:cNvPr id="9220" name="Picture 4" descr="geiger">
            <a:extLst>
              <a:ext uri="{FF2B5EF4-FFF2-40B4-BE49-F238E27FC236}">
                <a16:creationId xmlns:a16="http://schemas.microsoft.com/office/drawing/2014/main" id="{C4F1ECC9-8FF5-4FE8-B8C0-7E4654D5A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8600" y="141288"/>
            <a:ext cx="16557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91366E20-7D63-4157-9934-82206C2EEE6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ヒラギノ角ゴ Pro W3"/>
                <a:cs typeface="ヒラギノ角ゴ Pro W3"/>
              </a:rPr>
              <a:t>Octave 2</a:t>
            </a:r>
          </a:p>
        </p:txBody>
      </p:sp>
      <p:graphicFrame>
        <p:nvGraphicFramePr>
          <p:cNvPr id="6" name="Table 5">
            <a:extLst>
              <a:ext uri="{FF2B5EF4-FFF2-40B4-BE49-F238E27FC236}">
                <a16:creationId xmlns:a16="http://schemas.microsoft.com/office/drawing/2014/main" id="{74EE64CC-B000-412B-B4C6-3D2527856BAD}"/>
              </a:ext>
            </a:extLst>
          </p:cNvPr>
          <p:cNvGraphicFramePr>
            <a:graphicFrameLocks noGrp="1"/>
          </p:cNvGraphicFramePr>
          <p:nvPr/>
        </p:nvGraphicFramePr>
        <p:xfrm>
          <a:off x="5048045" y="3530601"/>
          <a:ext cx="2380916" cy="764540"/>
        </p:xfrm>
        <a:graphic>
          <a:graphicData uri="http://schemas.openxmlformats.org/drawingml/2006/table">
            <a:tbl>
              <a:tblPr firstRow="1" firstCol="1" bandRow="1">
                <a:tableStyleId>{5C22544A-7EE6-4342-B048-85BDC9FD1C3A}</a:tableStyleId>
              </a:tblPr>
              <a:tblGrid>
                <a:gridCol w="2380916">
                  <a:extLst>
                    <a:ext uri="{9D8B030D-6E8A-4147-A177-3AD203B41FA5}">
                      <a16:colId xmlns:a16="http://schemas.microsoft.com/office/drawing/2014/main" val="20000"/>
                    </a:ext>
                  </a:extLst>
                </a:gridCol>
              </a:tblGrid>
              <a:tr h="764540">
                <a:tc>
                  <a:txBody>
                    <a:bodyPr/>
                    <a:lstStyle/>
                    <a:p>
                      <a:endParaRPr lang="en-US"/>
                    </a:p>
                  </a:txBody>
                  <a:tcPr marL="168064" marR="168064" marT="0" marB="0" anchor="ctr">
                    <a:blipFill>
                      <a:blip r:embed="rId2"/>
                      <a:stretch>
                        <a:fillRect l="-256" t="-794" r="-1023" b="-3175"/>
                      </a:stretch>
                    </a:blipFill>
                  </a:tcPr>
                </a:tc>
                <a:extLst>
                  <a:ext uri="{0D108BD9-81ED-4DB2-BD59-A6C34878D82A}">
                    <a16:rowId xmlns:a16="http://schemas.microsoft.com/office/drawing/2014/main" val="10000"/>
                  </a:ext>
                </a:extLst>
              </a:tr>
            </a:tbl>
          </a:graphicData>
        </a:graphic>
      </p:graphicFrame>
      <p:pic>
        <p:nvPicPr>
          <p:cNvPr id="40964" name="Picture 6" descr="C:\Users\Steve\Desktop\CollectedWisdomBook\Book\1 General Wisdom (50p)\3 (19p) Randomness\Final3\octave2_row2col1.png">
            <a:extLst>
              <a:ext uri="{FF2B5EF4-FFF2-40B4-BE49-F238E27FC236}">
                <a16:creationId xmlns:a16="http://schemas.microsoft.com/office/drawing/2014/main" id="{D812073E-5499-43BA-A2C8-BECA376BA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00" y="2433638"/>
            <a:ext cx="4430713"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9" descr="C:\Users\Steve\Desktop\CollectedWisdomBook\Book\1 General Wisdom (50p)\3 (19p) Randomness\Final3\octave2_row2col2.png">
            <a:extLst>
              <a:ext uri="{FF2B5EF4-FFF2-40B4-BE49-F238E27FC236}">
                <a16:creationId xmlns:a16="http://schemas.microsoft.com/office/drawing/2014/main" id="{E6B7A04A-12D1-4085-BF3E-EF68005BE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600" y="2433638"/>
            <a:ext cx="45720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DF079C51-7C53-4184-B033-2997372DEEA7}"/>
              </a:ext>
            </a:extLst>
          </p:cNvPr>
          <p:cNvSpPr/>
          <p:nvPr/>
        </p:nvSpPr>
        <p:spPr bwMode="auto">
          <a:xfrm>
            <a:off x="812800" y="4148138"/>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12" name="Oval 11">
            <a:extLst>
              <a:ext uri="{FF2B5EF4-FFF2-40B4-BE49-F238E27FC236}">
                <a16:creationId xmlns:a16="http://schemas.microsoft.com/office/drawing/2014/main" id="{3D5F0190-85BB-43F0-A445-0C8F39F8FDDD}"/>
              </a:ext>
            </a:extLst>
          </p:cNvPr>
          <p:cNvSpPr/>
          <p:nvPr/>
        </p:nvSpPr>
        <p:spPr bwMode="auto">
          <a:xfrm>
            <a:off x="2743200" y="28194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13" name="Oval 12">
            <a:extLst>
              <a:ext uri="{FF2B5EF4-FFF2-40B4-BE49-F238E27FC236}">
                <a16:creationId xmlns:a16="http://schemas.microsoft.com/office/drawing/2014/main" id="{420FD6E6-D513-48DF-A5EB-2A7E4CF0F1BF}"/>
              </a:ext>
            </a:extLst>
          </p:cNvPr>
          <p:cNvSpPr/>
          <p:nvPr/>
        </p:nvSpPr>
        <p:spPr bwMode="auto">
          <a:xfrm>
            <a:off x="4565650" y="5248275"/>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9ECA0BD6-F870-48DB-97DD-768EF83CBA8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ヒラギノ角ゴ Pro W3"/>
                <a:cs typeface="ヒラギノ角ゴ Pro W3"/>
              </a:rPr>
              <a:t>Octave 3</a:t>
            </a:r>
          </a:p>
        </p:txBody>
      </p:sp>
      <p:graphicFrame>
        <p:nvGraphicFramePr>
          <p:cNvPr id="6" name="Table 5">
            <a:extLst>
              <a:ext uri="{FF2B5EF4-FFF2-40B4-BE49-F238E27FC236}">
                <a16:creationId xmlns:a16="http://schemas.microsoft.com/office/drawing/2014/main" id="{4B6CF5E1-65C7-4B8B-ABCF-6FD450DFC23A}"/>
              </a:ext>
            </a:extLst>
          </p:cNvPr>
          <p:cNvGraphicFramePr>
            <a:graphicFrameLocks noGrp="1"/>
          </p:cNvGraphicFramePr>
          <p:nvPr/>
        </p:nvGraphicFramePr>
        <p:xfrm>
          <a:off x="5048045" y="3530601"/>
          <a:ext cx="2380916" cy="764540"/>
        </p:xfrm>
        <a:graphic>
          <a:graphicData uri="http://schemas.openxmlformats.org/drawingml/2006/table">
            <a:tbl>
              <a:tblPr firstRow="1" firstCol="1" bandRow="1">
                <a:tableStyleId>{5C22544A-7EE6-4342-B048-85BDC9FD1C3A}</a:tableStyleId>
              </a:tblPr>
              <a:tblGrid>
                <a:gridCol w="2380916">
                  <a:extLst>
                    <a:ext uri="{9D8B030D-6E8A-4147-A177-3AD203B41FA5}">
                      <a16:colId xmlns:a16="http://schemas.microsoft.com/office/drawing/2014/main" val="20000"/>
                    </a:ext>
                  </a:extLst>
                </a:gridCol>
              </a:tblGrid>
              <a:tr h="764540">
                <a:tc>
                  <a:txBody>
                    <a:bodyPr/>
                    <a:lstStyle/>
                    <a:p>
                      <a:endParaRPr lang="en-US"/>
                    </a:p>
                  </a:txBody>
                  <a:tcPr marL="168064" marR="168064" marT="0" marB="0" anchor="ctr">
                    <a:blipFill>
                      <a:blip r:embed="rId2"/>
                      <a:stretch>
                        <a:fillRect l="-256" t="-794" r="-1023" b="-3175"/>
                      </a:stretch>
                    </a:blipFill>
                  </a:tcPr>
                </a:tc>
                <a:extLst>
                  <a:ext uri="{0D108BD9-81ED-4DB2-BD59-A6C34878D82A}">
                    <a16:rowId xmlns:a16="http://schemas.microsoft.com/office/drawing/2014/main" val="10000"/>
                  </a:ext>
                </a:extLst>
              </a:tr>
            </a:tbl>
          </a:graphicData>
        </a:graphic>
      </p:graphicFrame>
      <p:pic>
        <p:nvPicPr>
          <p:cNvPr id="41988" name="Picture 8" descr="C:\Users\Steve\Desktop\CollectedWisdomBook\Book\1 General Wisdom (50p)\3 (19p) Randomness\Final3\octave3_row3col1.png">
            <a:extLst>
              <a:ext uri="{FF2B5EF4-FFF2-40B4-BE49-F238E27FC236}">
                <a16:creationId xmlns:a16="http://schemas.microsoft.com/office/drawing/2014/main" id="{1641627E-76CA-4D5A-A7A4-7F7BFA83A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33638"/>
            <a:ext cx="4430713"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13" descr="C:\Users\Steve\Desktop\CollectedWisdomBook\Book\1 General Wisdom (50p)\3 (19p) Randomness\Final3\octave3_row3col2.png">
            <a:extLst>
              <a:ext uri="{FF2B5EF4-FFF2-40B4-BE49-F238E27FC236}">
                <a16:creationId xmlns:a16="http://schemas.microsoft.com/office/drawing/2014/main" id="{D12111DF-C6FA-4FA4-93AD-A20EE8AD34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2433638"/>
            <a:ext cx="45577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14">
            <a:extLst>
              <a:ext uri="{FF2B5EF4-FFF2-40B4-BE49-F238E27FC236}">
                <a16:creationId xmlns:a16="http://schemas.microsoft.com/office/drawing/2014/main" id="{19ADDA95-48CB-4D9C-BA6D-E00D8296C62D}"/>
              </a:ext>
            </a:extLst>
          </p:cNvPr>
          <p:cNvSpPr/>
          <p:nvPr/>
        </p:nvSpPr>
        <p:spPr bwMode="auto">
          <a:xfrm>
            <a:off x="812800" y="46609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16" name="Oval 15">
            <a:extLst>
              <a:ext uri="{FF2B5EF4-FFF2-40B4-BE49-F238E27FC236}">
                <a16:creationId xmlns:a16="http://schemas.microsoft.com/office/drawing/2014/main" id="{B32237E7-C9D3-43C1-BDD5-735F9FE4E052}"/>
              </a:ext>
            </a:extLst>
          </p:cNvPr>
          <p:cNvSpPr/>
          <p:nvPr/>
        </p:nvSpPr>
        <p:spPr bwMode="auto">
          <a:xfrm>
            <a:off x="2070100" y="51054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17" name="Oval 16">
            <a:extLst>
              <a:ext uri="{FF2B5EF4-FFF2-40B4-BE49-F238E27FC236}">
                <a16:creationId xmlns:a16="http://schemas.microsoft.com/office/drawing/2014/main" id="{606C9B52-BDBA-4DC4-8F73-CBC8AF8BE114}"/>
              </a:ext>
            </a:extLst>
          </p:cNvPr>
          <p:cNvSpPr/>
          <p:nvPr/>
        </p:nvSpPr>
        <p:spPr bwMode="auto">
          <a:xfrm>
            <a:off x="3314700" y="25146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18" name="Oval 17">
            <a:extLst>
              <a:ext uri="{FF2B5EF4-FFF2-40B4-BE49-F238E27FC236}">
                <a16:creationId xmlns:a16="http://schemas.microsoft.com/office/drawing/2014/main" id="{C58D9008-9641-4118-BB9B-CDC91241531D}"/>
              </a:ext>
            </a:extLst>
          </p:cNvPr>
          <p:cNvSpPr/>
          <p:nvPr/>
        </p:nvSpPr>
        <p:spPr bwMode="auto">
          <a:xfrm>
            <a:off x="4532313" y="3509963"/>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9BBFBAD-9500-4C0A-89E1-C34BB11835DD}"/>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ヒラギノ角ゴ Pro W3"/>
                <a:cs typeface="ヒラギノ角ゴ Pro W3"/>
              </a:rPr>
              <a:t>Octave 4</a:t>
            </a:r>
          </a:p>
        </p:txBody>
      </p:sp>
      <p:graphicFrame>
        <p:nvGraphicFramePr>
          <p:cNvPr id="6" name="Table 5">
            <a:extLst>
              <a:ext uri="{FF2B5EF4-FFF2-40B4-BE49-F238E27FC236}">
                <a16:creationId xmlns:a16="http://schemas.microsoft.com/office/drawing/2014/main" id="{8C5C71A7-C255-4EEC-AE57-E5CFAAADF79D}"/>
              </a:ext>
            </a:extLst>
          </p:cNvPr>
          <p:cNvGraphicFramePr>
            <a:graphicFrameLocks noGrp="1"/>
          </p:cNvGraphicFramePr>
          <p:nvPr/>
        </p:nvGraphicFramePr>
        <p:xfrm>
          <a:off x="5048045" y="3530601"/>
          <a:ext cx="2380916" cy="764540"/>
        </p:xfrm>
        <a:graphic>
          <a:graphicData uri="http://schemas.openxmlformats.org/drawingml/2006/table">
            <a:tbl>
              <a:tblPr firstRow="1" firstCol="1" bandRow="1">
                <a:tableStyleId>{5C22544A-7EE6-4342-B048-85BDC9FD1C3A}</a:tableStyleId>
              </a:tblPr>
              <a:tblGrid>
                <a:gridCol w="2380916">
                  <a:extLst>
                    <a:ext uri="{9D8B030D-6E8A-4147-A177-3AD203B41FA5}">
                      <a16:colId xmlns:a16="http://schemas.microsoft.com/office/drawing/2014/main" val="20000"/>
                    </a:ext>
                  </a:extLst>
                </a:gridCol>
              </a:tblGrid>
              <a:tr h="764540">
                <a:tc>
                  <a:txBody>
                    <a:bodyPr/>
                    <a:lstStyle/>
                    <a:p>
                      <a:endParaRPr lang="en-US"/>
                    </a:p>
                  </a:txBody>
                  <a:tcPr marL="168064" marR="168064" marT="0" marB="0" anchor="ctr">
                    <a:blipFill>
                      <a:blip r:embed="rId2"/>
                      <a:stretch>
                        <a:fillRect l="-256" t="-794" r="-1023" b="-3175"/>
                      </a:stretch>
                    </a:blipFill>
                  </a:tcPr>
                </a:tc>
                <a:extLst>
                  <a:ext uri="{0D108BD9-81ED-4DB2-BD59-A6C34878D82A}">
                    <a16:rowId xmlns:a16="http://schemas.microsoft.com/office/drawing/2014/main" val="10000"/>
                  </a:ext>
                </a:extLst>
              </a:tr>
            </a:tbl>
          </a:graphicData>
        </a:graphic>
      </p:graphicFrame>
      <p:pic>
        <p:nvPicPr>
          <p:cNvPr id="43012" name="Picture 9" descr="C:\Users\Steve\Desktop\CollectedWisdomBook\Book\1 General Wisdom (50p)\3 (19p) Randomness\Final3\octave4_row4col1.png">
            <a:extLst>
              <a:ext uri="{FF2B5EF4-FFF2-40B4-BE49-F238E27FC236}">
                <a16:creationId xmlns:a16="http://schemas.microsoft.com/office/drawing/2014/main" id="{1ED9CE5A-D12B-457B-8A40-27DA716D1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00" y="2433638"/>
            <a:ext cx="4430713"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0" descr="C:\Users\Steve\Desktop\CollectedWisdomBook\Book\1 General Wisdom (50p)\3 (19p) Randomness\Final3\octave4_row4col2.png">
            <a:extLst>
              <a:ext uri="{FF2B5EF4-FFF2-40B4-BE49-F238E27FC236}">
                <a16:creationId xmlns:a16="http://schemas.microsoft.com/office/drawing/2014/main" id="{38791D05-9AC1-4E9C-9B2D-C262E1167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400" y="2433638"/>
            <a:ext cx="4532313"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8B06E6B4-665E-4856-B024-9D38CFE86989}"/>
              </a:ext>
            </a:extLst>
          </p:cNvPr>
          <p:cNvSpPr/>
          <p:nvPr/>
        </p:nvSpPr>
        <p:spPr bwMode="auto">
          <a:xfrm>
            <a:off x="812800" y="49530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13" name="Oval 12">
            <a:extLst>
              <a:ext uri="{FF2B5EF4-FFF2-40B4-BE49-F238E27FC236}">
                <a16:creationId xmlns:a16="http://schemas.microsoft.com/office/drawing/2014/main" id="{BFD13DE3-0194-4C90-A611-968CFE6297FB}"/>
              </a:ext>
            </a:extLst>
          </p:cNvPr>
          <p:cNvSpPr/>
          <p:nvPr/>
        </p:nvSpPr>
        <p:spPr bwMode="auto">
          <a:xfrm>
            <a:off x="1752600" y="23241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19" name="Oval 18">
            <a:extLst>
              <a:ext uri="{FF2B5EF4-FFF2-40B4-BE49-F238E27FC236}">
                <a16:creationId xmlns:a16="http://schemas.microsoft.com/office/drawing/2014/main" id="{E6FB21DC-4A2C-42D0-BB8E-6EEDA04C7E85}"/>
              </a:ext>
            </a:extLst>
          </p:cNvPr>
          <p:cNvSpPr/>
          <p:nvPr/>
        </p:nvSpPr>
        <p:spPr bwMode="auto">
          <a:xfrm>
            <a:off x="2692400" y="47879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20" name="Oval 19">
            <a:extLst>
              <a:ext uri="{FF2B5EF4-FFF2-40B4-BE49-F238E27FC236}">
                <a16:creationId xmlns:a16="http://schemas.microsoft.com/office/drawing/2014/main" id="{E4B4D3AC-BFA7-4AA0-9BA9-736E22A33DF2}"/>
              </a:ext>
            </a:extLst>
          </p:cNvPr>
          <p:cNvSpPr/>
          <p:nvPr/>
        </p:nvSpPr>
        <p:spPr bwMode="auto">
          <a:xfrm>
            <a:off x="3619500" y="29464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
        <p:nvSpPr>
          <p:cNvPr id="21" name="Oval 20">
            <a:extLst>
              <a:ext uri="{FF2B5EF4-FFF2-40B4-BE49-F238E27FC236}">
                <a16:creationId xmlns:a16="http://schemas.microsoft.com/office/drawing/2014/main" id="{7C264AD6-CFB0-44EE-B1CF-846093DF0D5C}"/>
              </a:ext>
            </a:extLst>
          </p:cNvPr>
          <p:cNvSpPr/>
          <p:nvPr/>
        </p:nvSpPr>
        <p:spPr bwMode="auto">
          <a:xfrm>
            <a:off x="4545013" y="4953000"/>
            <a:ext cx="508000" cy="508000"/>
          </a:xfrm>
          <a:prstGeom prst="ellipse">
            <a:avLst/>
          </a:prstGeom>
          <a:noFill/>
          <a:ln w="25400" cap="flat" cmpd="sng" algn="ctr">
            <a:solidFill>
              <a:schemeClr val="bg1">
                <a:lumMod val="60000"/>
                <a:lumOff val="40000"/>
              </a:schemeClr>
            </a:solidFill>
            <a:prstDash val="solid"/>
            <a:round/>
            <a:headEnd type="none" w="med" len="med"/>
            <a:tailEnd type="none" w="med" len="med"/>
          </a:ln>
          <a:effectLst/>
        </p:spPr>
        <p:txBody>
          <a:bodyPr lIns="121920" tIns="60960" rIns="121920" bIns="60960"/>
          <a:lstStyle/>
          <a:p>
            <a:pPr algn="r" defTabSz="1219170" eaLnBrk="1" hangingPunct="1">
              <a:defRPr/>
            </a:pPr>
            <a:endParaRPr kumimoji="1" lang="en-US" sz="3200">
              <a:solidFill>
                <a:srgbClr val="FFFFFF"/>
              </a:solidFill>
              <a:latin typeface="Verdana" pitchFamily="45"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animBg="1"/>
      <p:bldP spid="20"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EC89C94B-8584-4388-AA89-7442A336CE1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ヒラギノ角ゴ Pro W3"/>
                <a:cs typeface="ヒラギノ角ゴ Pro W3"/>
              </a:rPr>
              <a:t>Add all Octaves</a:t>
            </a:r>
          </a:p>
        </p:txBody>
      </p:sp>
      <p:pic>
        <p:nvPicPr>
          <p:cNvPr id="44035" name="Picture 4" descr="C:\Users\Steve\Desktop\CollectedWisdomBook\Book\1 General Wisdom (50p)\3 (19p) Randomness\Final3\octave1_row1col2.png">
            <a:extLst>
              <a:ext uri="{FF2B5EF4-FFF2-40B4-BE49-F238E27FC236}">
                <a16:creationId xmlns:a16="http://schemas.microsoft.com/office/drawing/2014/main" id="{898FAA69-4E7A-4D67-964C-156A87EA1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803400"/>
            <a:ext cx="31496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8" descr="C:\Users\Steve\Desktop\CollectedWisdomBook\Book\1 General Wisdom (50p)\3 (19p) Randomness\Final3\octave2_row2col2.png">
            <a:extLst>
              <a:ext uri="{FF2B5EF4-FFF2-40B4-BE49-F238E27FC236}">
                <a16:creationId xmlns:a16="http://schemas.microsoft.com/office/drawing/2014/main" id="{BA855FF0-3C6D-4FC4-9E55-023640D87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188" y="1803400"/>
            <a:ext cx="30765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C:\Users\Steve\Desktop\CollectedWisdomBook\Book\1 General Wisdom (50p)\3 (19p) Randomness\Final3\octave3_row3col2.png">
            <a:extLst>
              <a:ext uri="{FF2B5EF4-FFF2-40B4-BE49-F238E27FC236}">
                <a16:creationId xmlns:a16="http://schemas.microsoft.com/office/drawing/2014/main" id="{28453589-11AC-4F84-A976-67F6A698F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4157663"/>
            <a:ext cx="3149600"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0" descr="C:\Users\Steve\Desktop\CollectedWisdomBook\Book\1 General Wisdom (50p)\3 (19p) Randomness\Final3\octave4_row4col2.png">
            <a:extLst>
              <a:ext uri="{FF2B5EF4-FFF2-40B4-BE49-F238E27FC236}">
                <a16:creationId xmlns:a16="http://schemas.microsoft.com/office/drawing/2014/main" id="{96F47861-9E38-4DD1-8498-685DA4FAB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188" y="4157663"/>
            <a:ext cx="30765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1" descr="C:\Users\Steve\Desktop\CollectedWisdomBook\Book\1 General Wisdom (50p)\3 (19p) Randomness\Final3\result_row5col2.png">
            <a:extLst>
              <a:ext uri="{FF2B5EF4-FFF2-40B4-BE49-F238E27FC236}">
                <a16:creationId xmlns:a16="http://schemas.microsoft.com/office/drawing/2014/main" id="{C2CE951D-C068-4EA8-BB37-3960F762E2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311400"/>
            <a:ext cx="433705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Table 12">
            <a:extLst>
              <a:ext uri="{FF2B5EF4-FFF2-40B4-BE49-F238E27FC236}">
                <a16:creationId xmlns:a16="http://schemas.microsoft.com/office/drawing/2014/main" id="{AEA2DC56-7F45-48DF-881A-2D291A284CE3}"/>
              </a:ext>
            </a:extLst>
          </p:cNvPr>
          <p:cNvGraphicFramePr>
            <a:graphicFrameLocks noGrp="1"/>
          </p:cNvGraphicFramePr>
          <p:nvPr/>
        </p:nvGraphicFramePr>
        <p:xfrm>
          <a:off x="6521245" y="3554730"/>
          <a:ext cx="1047956" cy="764540"/>
        </p:xfrm>
        <a:graphic>
          <a:graphicData uri="http://schemas.openxmlformats.org/drawingml/2006/table">
            <a:tbl>
              <a:tblPr firstRow="1" firstCol="1" bandRow="1">
                <a:tableStyleId>{5C22544A-7EE6-4342-B048-85BDC9FD1C3A}</a:tableStyleId>
              </a:tblPr>
              <a:tblGrid>
                <a:gridCol w="1047956">
                  <a:extLst>
                    <a:ext uri="{9D8B030D-6E8A-4147-A177-3AD203B41FA5}">
                      <a16:colId xmlns:a16="http://schemas.microsoft.com/office/drawing/2014/main" val="20000"/>
                    </a:ext>
                  </a:extLst>
                </a:gridCol>
              </a:tblGrid>
              <a:tr h="764540">
                <a:tc>
                  <a:txBody>
                    <a:bodyPr/>
                    <a:lstStyle/>
                    <a:p>
                      <a:endParaRPr lang="en-US"/>
                    </a:p>
                  </a:txBody>
                  <a:tcPr marL="168064" marR="168064" marT="0" marB="0" anchor="ctr">
                    <a:blipFill>
                      <a:blip r:embed="rId7"/>
                      <a:stretch>
                        <a:fillRect l="-578" t="-794" r="-2312" b="-3175"/>
                      </a:stretch>
                    </a:blip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FB996DC-C0DB-4B0A-83F4-1D651E3BCB4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ヒラギノ角ゴ Pro W3"/>
                <a:cs typeface="ヒラギノ角ゴ Pro W3"/>
              </a:rPr>
              <a:t>Summary: 1D Perlin Noise</a:t>
            </a:r>
          </a:p>
        </p:txBody>
      </p:sp>
      <p:sp>
        <p:nvSpPr>
          <p:cNvPr id="3" name="Content Placeholder 2">
            <a:extLst>
              <a:ext uri="{FF2B5EF4-FFF2-40B4-BE49-F238E27FC236}">
                <a16:creationId xmlns:a16="http://schemas.microsoft.com/office/drawing/2014/main" id="{CD703FD0-3660-4829-AE37-7AF2853C06FB}"/>
              </a:ext>
            </a:extLst>
          </p:cNvPr>
          <p:cNvSpPr>
            <a:spLocks noGrp="1"/>
          </p:cNvSpPr>
          <p:nvPr>
            <p:ph sz="quarter" idx="10"/>
          </p:nvPr>
        </p:nvSpPr>
        <p:spPr/>
        <p:txBody>
          <a:bodyPr/>
          <a:lstStyle/>
          <a:p>
            <a:pPr>
              <a:defRPr/>
            </a:pPr>
            <a:r>
              <a:rPr lang="en-US" sz="3733" dirty="0"/>
              <a:t>Use for varying attributes over time</a:t>
            </a:r>
          </a:p>
          <a:p>
            <a:pPr>
              <a:defRPr/>
            </a:pPr>
            <a:r>
              <a:rPr lang="en-US" sz="3733" dirty="0"/>
              <a:t>Simple and fast to compute</a:t>
            </a:r>
          </a:p>
          <a:p>
            <a:pPr>
              <a:defRPr/>
            </a:pPr>
            <a:r>
              <a:rPr lang="en-US" sz="3733" dirty="0"/>
              <a:t>No underlying simulation needed</a:t>
            </a:r>
          </a:p>
          <a:p>
            <a:pPr>
              <a:defRPr/>
            </a:pPr>
            <a:r>
              <a:rPr lang="en-US" sz="3733" dirty="0"/>
              <a:t>If player watches agent, construct an Alibi</a:t>
            </a:r>
          </a:p>
          <a:p>
            <a:pPr marL="990575" lvl="1" indent="-380990">
              <a:defRPr/>
            </a:pPr>
            <a:r>
              <a:rPr lang="en-US" dirty="0"/>
              <a:t>(Ben Sunshine-Hill’s “Alibi Generation”)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3AF4F3A6-289B-4387-B539-0CBDEB872BAD}"/>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Microsoft Library rand()</a:t>
            </a:r>
            <a:endParaRPr lang="en-US" altLang="en-US" sz="3600" dirty="0">
              <a:solidFill>
                <a:schemeClr val="tx1">
                  <a:lumMod val="75000"/>
                  <a:lumOff val="25000"/>
                </a:schemeClr>
              </a:solidFill>
            </a:endParaRPr>
          </a:p>
        </p:txBody>
      </p:sp>
      <p:sp>
        <p:nvSpPr>
          <p:cNvPr id="10243" name="Content Placeholder 2">
            <a:extLst>
              <a:ext uri="{FF2B5EF4-FFF2-40B4-BE49-F238E27FC236}">
                <a16:creationId xmlns:a16="http://schemas.microsoft.com/office/drawing/2014/main" id="{7B15FF69-1A63-4A4F-8B58-438A7BD968C6}"/>
              </a:ext>
            </a:extLst>
          </p:cNvPr>
          <p:cNvSpPr>
            <a:spLocks noGrp="1"/>
          </p:cNvSpPr>
          <p:nvPr>
            <p:ph idx="1"/>
          </p:nvPr>
        </p:nvSpPr>
        <p:spPr>
          <a:xfrm>
            <a:off x="2239963" y="1825625"/>
            <a:ext cx="9113837" cy="4351338"/>
          </a:xfrm>
        </p:spPr>
        <p:txBody>
          <a:bodyPr/>
          <a:lstStyle/>
          <a:p>
            <a:pPr eaLnBrk="1" hangingPunct="1">
              <a:spcBef>
                <a:spcPct val="0"/>
              </a:spcBef>
              <a:buFont typeface="Wingdings" panose="05000000000000000000" pitchFamily="2" charset="2"/>
              <a:buNone/>
            </a:pPr>
            <a:r>
              <a:rPr lang="en-US" altLang="en-US" sz="2400">
                <a:solidFill>
                  <a:srgbClr val="0070C0"/>
                </a:solidFill>
                <a:latin typeface="Consolas" panose="020B0609020204030204" pitchFamily="49" charset="0"/>
                <a:ea typeface="Consolas" panose="020B0609020204030204" pitchFamily="49" charset="0"/>
                <a:cs typeface="Consolas" panose="020B0609020204030204" pitchFamily="49" charset="0"/>
              </a:rPr>
              <a:t>#define </a:t>
            </a:r>
            <a:r>
              <a:rPr lang="en-US" altLang="en-US" sz="2400">
                <a:latin typeface="Consolas" panose="020B0609020204030204" pitchFamily="49" charset="0"/>
                <a:ea typeface="Consolas" panose="020B0609020204030204" pitchFamily="49" charset="0"/>
                <a:cs typeface="Consolas" panose="020B0609020204030204" pitchFamily="49" charset="0"/>
              </a:rPr>
              <a:t>RAND_MAX 0x7FFF</a:t>
            </a:r>
          </a:p>
          <a:p>
            <a:pPr eaLnBrk="1" hangingPunct="1">
              <a:spcBef>
                <a:spcPct val="0"/>
              </a:spcBef>
              <a:buFont typeface="Wingdings" panose="05000000000000000000" pitchFamily="2" charset="2"/>
              <a:buNone/>
            </a:pPr>
            <a:endParaRPr lang="en-US" altLang="en-US" sz="2400">
              <a:latin typeface="Consolas" panose="020B0609020204030204" pitchFamily="49" charset="0"/>
              <a:ea typeface="Consolas" panose="020B0609020204030204" pitchFamily="49" charset="0"/>
              <a:cs typeface="Consolas" panose="020B0609020204030204" pitchFamily="49" charset="0"/>
            </a:endParaRPr>
          </a:p>
          <a:p>
            <a:pPr eaLnBrk="1" hangingPunct="1">
              <a:spcBef>
                <a:spcPct val="0"/>
              </a:spcBef>
              <a:buFont typeface="Wingdings" panose="05000000000000000000" pitchFamily="2" charset="2"/>
              <a:buNone/>
            </a:pPr>
            <a:r>
              <a:rPr lang="en-US" altLang="en-US" sz="2400">
                <a:solidFill>
                  <a:srgbClr val="0070C0"/>
                </a:solidFill>
                <a:latin typeface="Consolas" panose="020B0609020204030204" pitchFamily="49" charset="0"/>
                <a:ea typeface="Consolas" panose="020B0609020204030204" pitchFamily="49" charset="0"/>
                <a:cs typeface="Consolas" panose="020B0609020204030204" pitchFamily="49" charset="0"/>
              </a:rPr>
              <a:t>void </a:t>
            </a:r>
            <a:r>
              <a:rPr lang="en-US" altLang="en-US" sz="2400">
                <a:latin typeface="Consolas" panose="020B0609020204030204" pitchFamily="49" charset="0"/>
                <a:ea typeface="Consolas" panose="020B0609020204030204" pitchFamily="49" charset="0"/>
                <a:cs typeface="Consolas" panose="020B0609020204030204" pitchFamily="49" charset="0"/>
              </a:rPr>
              <a:t>srand(</a:t>
            </a:r>
            <a:r>
              <a:rPr lang="en-US" altLang="en-US" sz="2400">
                <a:solidFill>
                  <a:srgbClr val="0070C0"/>
                </a:solidFill>
                <a:latin typeface="Consolas" panose="020B0609020204030204" pitchFamily="49" charset="0"/>
                <a:ea typeface="Consolas" panose="020B0609020204030204" pitchFamily="49" charset="0"/>
                <a:cs typeface="Consolas" panose="020B0609020204030204" pitchFamily="49" charset="0"/>
              </a:rPr>
              <a:t>unsigned int </a:t>
            </a:r>
            <a:r>
              <a:rPr lang="en-US" altLang="en-US" sz="2400">
                <a:latin typeface="Consolas" panose="020B0609020204030204" pitchFamily="49" charset="0"/>
                <a:ea typeface="Consolas" panose="020B0609020204030204" pitchFamily="49" charset="0"/>
                <a:cs typeface="Consolas" panose="020B0609020204030204" pitchFamily="49" charset="0"/>
              </a:rPr>
              <a:t>seed)</a:t>
            </a:r>
          </a:p>
          <a:p>
            <a:pPr eaLnBrk="1" hangingPunct="1">
              <a:spcBef>
                <a:spcPct val="0"/>
              </a:spcBef>
              <a:buFont typeface="Wingdings" panose="05000000000000000000" pitchFamily="2" charset="2"/>
              <a:buNone/>
            </a:pPr>
            <a:r>
              <a:rPr lang="en-US" altLang="en-US" sz="2400">
                <a:latin typeface="Consolas" panose="020B0609020204030204" pitchFamily="49" charset="0"/>
                <a:ea typeface="Consolas" panose="020B0609020204030204" pitchFamily="49" charset="0"/>
                <a:cs typeface="Consolas" panose="020B0609020204030204" pitchFamily="49" charset="0"/>
              </a:rPr>
              <a:t>{</a:t>
            </a:r>
          </a:p>
          <a:p>
            <a:pPr eaLnBrk="1" hangingPunct="1">
              <a:spcBef>
                <a:spcPct val="0"/>
              </a:spcBef>
              <a:buFont typeface="Wingdings" panose="05000000000000000000" pitchFamily="2" charset="2"/>
              <a:buNone/>
            </a:pPr>
            <a:r>
              <a:rPr lang="en-US" altLang="en-US" sz="2400">
                <a:latin typeface="Consolas" panose="020B0609020204030204" pitchFamily="49" charset="0"/>
                <a:ea typeface="Consolas" panose="020B0609020204030204" pitchFamily="49" charset="0"/>
                <a:cs typeface="Consolas" panose="020B0609020204030204" pitchFamily="49" charset="0"/>
              </a:rPr>
              <a:t>    holdrand = (</a:t>
            </a:r>
            <a:r>
              <a:rPr lang="en-US" altLang="en-US" sz="2400">
                <a:solidFill>
                  <a:srgbClr val="0070C0"/>
                </a:solidFill>
                <a:latin typeface="Consolas" panose="020B0609020204030204" pitchFamily="49" charset="0"/>
                <a:ea typeface="Consolas" panose="020B0609020204030204" pitchFamily="49" charset="0"/>
                <a:cs typeface="Consolas" panose="020B0609020204030204" pitchFamily="49" charset="0"/>
              </a:rPr>
              <a:t>long</a:t>
            </a:r>
            <a:r>
              <a:rPr lang="en-US" altLang="en-US" sz="2400">
                <a:latin typeface="Consolas" panose="020B0609020204030204" pitchFamily="49" charset="0"/>
                <a:ea typeface="Consolas" panose="020B0609020204030204" pitchFamily="49" charset="0"/>
                <a:cs typeface="Consolas" panose="020B0609020204030204" pitchFamily="49" charset="0"/>
              </a:rPr>
              <a:t>)seed;</a:t>
            </a:r>
          </a:p>
          <a:p>
            <a:pPr eaLnBrk="1" hangingPunct="1">
              <a:spcBef>
                <a:spcPct val="0"/>
              </a:spcBef>
              <a:buFont typeface="Wingdings" panose="05000000000000000000" pitchFamily="2" charset="2"/>
              <a:buNone/>
            </a:pPr>
            <a:r>
              <a:rPr lang="en-US" altLang="en-US" sz="2400">
                <a:latin typeface="Consolas" panose="020B0609020204030204" pitchFamily="49" charset="0"/>
                <a:ea typeface="Consolas" panose="020B0609020204030204" pitchFamily="49" charset="0"/>
                <a:cs typeface="Consolas" panose="020B0609020204030204" pitchFamily="49" charset="0"/>
              </a:rPr>
              <a:t>}</a:t>
            </a:r>
          </a:p>
          <a:p>
            <a:pPr eaLnBrk="1" hangingPunct="1">
              <a:spcBef>
                <a:spcPct val="0"/>
              </a:spcBef>
              <a:buFont typeface="Wingdings" panose="05000000000000000000" pitchFamily="2" charset="2"/>
              <a:buNone/>
            </a:pPr>
            <a:endParaRPr lang="en-US" altLang="en-US" sz="2400">
              <a:latin typeface="Consolas" panose="020B0609020204030204" pitchFamily="49" charset="0"/>
              <a:ea typeface="Consolas" panose="020B0609020204030204" pitchFamily="49" charset="0"/>
              <a:cs typeface="Consolas" panose="020B0609020204030204" pitchFamily="49" charset="0"/>
            </a:endParaRPr>
          </a:p>
          <a:p>
            <a:pPr eaLnBrk="1" hangingPunct="1">
              <a:spcBef>
                <a:spcPct val="0"/>
              </a:spcBef>
              <a:buFont typeface="Wingdings" panose="05000000000000000000" pitchFamily="2" charset="2"/>
              <a:buNone/>
            </a:pPr>
            <a:r>
              <a:rPr lang="en-US" altLang="en-US" sz="2400">
                <a:solidFill>
                  <a:srgbClr val="0070C0"/>
                </a:solidFill>
                <a:latin typeface="Consolas" panose="020B0609020204030204" pitchFamily="49" charset="0"/>
                <a:ea typeface="Consolas" panose="020B0609020204030204" pitchFamily="49" charset="0"/>
                <a:cs typeface="Consolas" panose="020B0609020204030204" pitchFamily="49" charset="0"/>
              </a:rPr>
              <a:t>int </a:t>
            </a:r>
            <a:r>
              <a:rPr lang="en-US" altLang="en-US" sz="2400">
                <a:latin typeface="Consolas" panose="020B0609020204030204" pitchFamily="49" charset="0"/>
                <a:ea typeface="Consolas" panose="020B0609020204030204" pitchFamily="49" charset="0"/>
                <a:cs typeface="Consolas" panose="020B0609020204030204" pitchFamily="49" charset="0"/>
              </a:rPr>
              <a:t>rand(</a:t>
            </a:r>
            <a:r>
              <a:rPr lang="en-US" altLang="en-US" sz="2400">
                <a:solidFill>
                  <a:srgbClr val="0070C0"/>
                </a:solidFill>
                <a:latin typeface="Consolas" panose="020B0609020204030204" pitchFamily="49" charset="0"/>
                <a:ea typeface="Consolas" panose="020B0609020204030204" pitchFamily="49" charset="0"/>
                <a:cs typeface="Consolas" panose="020B0609020204030204" pitchFamily="49" charset="0"/>
              </a:rPr>
              <a:t>void</a:t>
            </a:r>
            <a:r>
              <a:rPr lang="en-US" altLang="en-US" sz="2400">
                <a:latin typeface="Consolas" panose="020B0609020204030204" pitchFamily="49" charset="0"/>
                <a:ea typeface="Consolas" panose="020B0609020204030204" pitchFamily="49" charset="0"/>
                <a:cs typeface="Consolas" panose="020B0609020204030204" pitchFamily="49" charset="0"/>
              </a:rPr>
              <a:t>)</a:t>
            </a:r>
          </a:p>
          <a:p>
            <a:pPr eaLnBrk="1" hangingPunct="1">
              <a:spcBef>
                <a:spcPct val="0"/>
              </a:spcBef>
              <a:buFont typeface="Wingdings" panose="05000000000000000000" pitchFamily="2" charset="2"/>
              <a:buNone/>
            </a:pPr>
            <a:r>
              <a:rPr lang="en-US" altLang="en-US" sz="2400">
                <a:latin typeface="Consolas" panose="020B0609020204030204" pitchFamily="49" charset="0"/>
                <a:ea typeface="Consolas" panose="020B0609020204030204" pitchFamily="49" charset="0"/>
                <a:cs typeface="Consolas" panose="020B0609020204030204" pitchFamily="49" charset="0"/>
              </a:rPr>
              <a:t>{</a:t>
            </a:r>
          </a:p>
          <a:p>
            <a:pPr eaLnBrk="1" hangingPunct="1">
              <a:spcBef>
                <a:spcPct val="0"/>
              </a:spcBef>
              <a:buFont typeface="Wingdings" panose="05000000000000000000" pitchFamily="2" charset="2"/>
              <a:buNone/>
            </a:pPr>
            <a:r>
              <a:rPr lang="en-US" altLang="en-US" sz="2400">
                <a:latin typeface="Consolas" panose="020B0609020204030204" pitchFamily="49" charset="0"/>
                <a:ea typeface="Consolas" panose="020B0609020204030204" pitchFamily="49" charset="0"/>
                <a:cs typeface="Consolas" panose="020B0609020204030204" pitchFamily="49" charset="0"/>
              </a:rPr>
              <a:t>    </a:t>
            </a:r>
            <a:r>
              <a:rPr lang="en-US" altLang="en-US" sz="2400">
                <a:solidFill>
                  <a:srgbClr val="0070C0"/>
                </a:solidFill>
                <a:latin typeface="Consolas" panose="020B0609020204030204" pitchFamily="49" charset="0"/>
                <a:ea typeface="Consolas" panose="020B0609020204030204" pitchFamily="49" charset="0"/>
                <a:cs typeface="Consolas" panose="020B0609020204030204" pitchFamily="49" charset="0"/>
              </a:rPr>
              <a:t>return</a:t>
            </a:r>
            <a:r>
              <a:rPr lang="en-US" altLang="en-US" sz="2400">
                <a:latin typeface="Consolas" panose="020B0609020204030204" pitchFamily="49" charset="0"/>
                <a:ea typeface="Consolas" panose="020B0609020204030204" pitchFamily="49" charset="0"/>
                <a:cs typeface="Consolas" panose="020B0609020204030204" pitchFamily="49" charset="0"/>
              </a:rPr>
              <a:t>(((holdrand = holdrand * 214013L +</a:t>
            </a:r>
          </a:p>
          <a:p>
            <a:pPr eaLnBrk="1" hangingPunct="1">
              <a:spcBef>
                <a:spcPct val="0"/>
              </a:spcBef>
              <a:buFont typeface="Wingdings" panose="05000000000000000000" pitchFamily="2" charset="2"/>
              <a:buNone/>
            </a:pPr>
            <a:r>
              <a:rPr lang="en-US" altLang="en-US" sz="2400">
                <a:latin typeface="Consolas" panose="020B0609020204030204" pitchFamily="49" charset="0"/>
                <a:ea typeface="Consolas" panose="020B0609020204030204" pitchFamily="49" charset="0"/>
                <a:cs typeface="Consolas" panose="020B0609020204030204" pitchFamily="49" charset="0"/>
              </a:rPr>
              <a:t>		    2531011L) &gt;&gt; 16) &amp; 0x7fff);</a:t>
            </a:r>
          </a:p>
          <a:p>
            <a:pPr eaLnBrk="1" hangingPunct="1">
              <a:spcBef>
                <a:spcPct val="0"/>
              </a:spcBef>
              <a:buFont typeface="Wingdings" panose="05000000000000000000" pitchFamily="2" charset="2"/>
              <a:buNone/>
            </a:pPr>
            <a:r>
              <a:rPr lang="en-US" altLang="en-US" sz="2400">
                <a:latin typeface="Consolas" panose="020B0609020204030204" pitchFamily="49" charset="0"/>
                <a:ea typeface="Consolas" panose="020B0609020204030204" pitchFamily="49" charset="0"/>
                <a:cs typeface="Consolas" panose="020B0609020204030204" pitchFamily="49" charset="0"/>
              </a:rPr>
              <a:t>}</a:t>
            </a:r>
          </a:p>
          <a:p>
            <a:pPr eaLnBrk="1" hangingPunct="1">
              <a:spcBef>
                <a:spcPct val="0"/>
              </a:spcBef>
            </a:pPr>
            <a:endParaRPr lang="en-US" altLang="en-US" sz="1600">
              <a:latin typeface="Consolas" panose="020B0609020204030204" pitchFamily="49" charset="0"/>
              <a:ea typeface="Consolas" panose="020B0609020204030204" pitchFamily="49" charset="0"/>
              <a:cs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BCDFB800-A490-4D13-B9AE-2C76BEB92C2F}"/>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Linear Congruential PRNG</a:t>
            </a:r>
          </a:p>
        </p:txBody>
      </p:sp>
      <p:sp>
        <p:nvSpPr>
          <p:cNvPr id="11267" name="Content Placeholder 2">
            <a:extLst>
              <a:ext uri="{FF2B5EF4-FFF2-40B4-BE49-F238E27FC236}">
                <a16:creationId xmlns:a16="http://schemas.microsoft.com/office/drawing/2014/main" id="{880D16FF-DA8B-45B0-8337-533778EE32D2}"/>
              </a:ext>
            </a:extLst>
          </p:cNvPr>
          <p:cNvSpPr>
            <a:spLocks noGrp="1"/>
          </p:cNvSpPr>
          <p:nvPr>
            <p:ph idx="1"/>
          </p:nvPr>
        </p:nvSpPr>
        <p:spPr>
          <a:xfrm>
            <a:off x="2239963" y="2030413"/>
            <a:ext cx="9113837" cy="4146550"/>
          </a:xfrm>
        </p:spPr>
        <p:txBody>
          <a:bodyPr/>
          <a:lstStyle/>
          <a:p>
            <a:pPr eaLnBrk="1" hangingPunct="1">
              <a:buFont typeface="Wingdings" panose="05000000000000000000" pitchFamily="2" charset="2"/>
              <a:buNone/>
            </a:pPr>
            <a:r>
              <a:rPr lang="en-US" altLang="en-US" sz="3600" i="1"/>
              <a:t>X</a:t>
            </a:r>
            <a:r>
              <a:rPr lang="en-US" altLang="en-US" sz="3600" i="1" baseline="-25000"/>
              <a:t>n</a:t>
            </a:r>
            <a:r>
              <a:rPr lang="en-US" altLang="en-US" sz="3600" baseline="-25000"/>
              <a:t>+1</a:t>
            </a:r>
            <a:r>
              <a:rPr lang="en-US" altLang="en-US" sz="3600"/>
              <a:t>=(</a:t>
            </a:r>
            <a:r>
              <a:rPr lang="en-US" altLang="en-US" sz="3600" i="1"/>
              <a:t>ax</a:t>
            </a:r>
            <a:r>
              <a:rPr lang="en-US" altLang="en-US" sz="3600" i="1" baseline="-25000"/>
              <a:t>n</a:t>
            </a:r>
            <a:r>
              <a:rPr lang="en-US" altLang="en-US" sz="3600" baseline="-25000"/>
              <a:t> </a:t>
            </a:r>
            <a:r>
              <a:rPr lang="en-US" altLang="en-US" sz="3600"/>
              <a:t>+ </a:t>
            </a:r>
            <a:r>
              <a:rPr lang="en-US" altLang="en-US" sz="3600" i="1"/>
              <a:t>c</a:t>
            </a:r>
            <a:r>
              <a:rPr lang="en-US" altLang="en-US" sz="3600"/>
              <a:t>) mod </a:t>
            </a:r>
            <a:r>
              <a:rPr lang="en-US" altLang="en-US" sz="3600" i="1"/>
              <a:t>M</a:t>
            </a:r>
          </a:p>
          <a:p>
            <a:pPr eaLnBrk="1" hangingPunct="1">
              <a:buFont typeface="Wingdings" panose="05000000000000000000" pitchFamily="2" charset="2"/>
              <a:buNone/>
            </a:pPr>
            <a:endParaRPr lang="en-US" altLang="en-US" sz="3600" i="1"/>
          </a:p>
          <a:p>
            <a:pPr eaLnBrk="1" hangingPunct="1">
              <a:buFont typeface="Wingdings" panose="05000000000000000000" pitchFamily="2" charset="2"/>
              <a:buNone/>
            </a:pPr>
            <a:r>
              <a:rPr lang="en-US" altLang="en-US" sz="3600">
                <a:latin typeface="Times New Roman" panose="02020603050405020304" pitchFamily="18" charset="0"/>
              </a:rPr>
              <a:t>((</a:t>
            </a:r>
            <a:r>
              <a:rPr lang="en-US" altLang="en-US" sz="3600" i="1">
                <a:latin typeface="Times New Roman" panose="02020603050405020304" pitchFamily="18" charset="0"/>
              </a:rPr>
              <a:t>seed * </a:t>
            </a:r>
            <a:r>
              <a:rPr lang="en-US" altLang="en-US" sz="3600">
                <a:latin typeface="Times New Roman" panose="02020603050405020304" pitchFamily="18" charset="0"/>
              </a:rPr>
              <a:t>214013 + 2531011) &gt;&gt; 16) mod 0x7fff</a:t>
            </a:r>
          </a:p>
          <a:p>
            <a:pPr eaLnBrk="1" hangingPunct="1">
              <a:buFont typeface="Wingdings" panose="05000000000000000000" pitchFamily="2" charset="2"/>
              <a:buNone/>
            </a:pPr>
            <a:endParaRPr lang="en-US" altLang="en-US" sz="3600">
              <a:latin typeface="Times New Roman" panose="02020603050405020304" pitchFamily="18" charset="0"/>
            </a:endParaRPr>
          </a:p>
          <a:p>
            <a:pPr eaLnBrk="1" hangingPunct="1">
              <a:buFont typeface="Wingdings" panose="05000000000000000000" pitchFamily="2" charset="2"/>
              <a:buNone/>
            </a:pPr>
            <a:r>
              <a:rPr lang="en-US" altLang="en-US" sz="3600">
                <a:latin typeface="Times New Roman" panose="02020603050405020304" pitchFamily="18" charset="0"/>
              </a:rPr>
              <a:t>Period can’t exceed </a:t>
            </a:r>
            <a:r>
              <a:rPr lang="en-US" altLang="en-US" sz="3600" i="1">
                <a:latin typeface="Times New Roman" panose="02020603050405020304" pitchFamily="18" charset="0"/>
              </a:rPr>
              <a:t>M</a:t>
            </a:r>
            <a:r>
              <a:rPr lang="en-US" altLang="en-US" sz="3600">
                <a:latin typeface="Times New Roman" panose="02020603050405020304" pitchFamily="18" charset="0"/>
              </a:rPr>
              <a:t> (0x7fff = 32767)</a:t>
            </a:r>
          </a:p>
          <a:p>
            <a:pPr eaLnBrk="1" hangingPunct="1">
              <a:buFont typeface="Wingdings" panose="05000000000000000000" pitchFamily="2" charset="2"/>
              <a:buNone/>
            </a:pPr>
            <a:r>
              <a:rPr lang="en-US" altLang="en-US" sz="3600" i="1">
                <a:latin typeface="Times New Roman" panose="02020603050405020304" pitchFamily="18" charset="0"/>
              </a:rPr>
              <a:t>c</a:t>
            </a:r>
            <a:r>
              <a:rPr lang="en-US" altLang="en-US" sz="3600">
                <a:latin typeface="Times New Roman" panose="02020603050405020304" pitchFamily="18" charset="0"/>
              </a:rPr>
              <a:t> is relatively prime to </a:t>
            </a:r>
            <a:r>
              <a:rPr lang="en-US" altLang="en-US" sz="3600" i="1">
                <a:latin typeface="Times New Roman" panose="02020603050405020304" pitchFamily="18" charset="0"/>
              </a:rPr>
              <a:t>M</a:t>
            </a:r>
          </a:p>
          <a:p>
            <a:pPr eaLnBrk="1" hangingPunct="1"/>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D73BC96-E709-437C-8E41-0F8CF7501CB7}"/>
              </a:ext>
            </a:extLst>
          </p:cNvPr>
          <p:cNvSpPr>
            <a:spLocks noGrp="1"/>
          </p:cNvSpPr>
          <p:nvPr>
            <p:ph type="title"/>
          </p:nvPr>
        </p:nvSpPr>
        <p:spPr/>
        <p:txBody>
          <a:bodyPr/>
          <a:lstStyle/>
          <a:p>
            <a:pPr eaLnBrk="1" hangingPunct="1">
              <a:defRPr/>
            </a:pPr>
            <a:r>
              <a:rPr lang="en-US" altLang="en-US" sz="5400" dirty="0">
                <a:solidFill>
                  <a:schemeClr val="tx1">
                    <a:lumMod val="75000"/>
                    <a:lumOff val="25000"/>
                  </a:schemeClr>
                </a:solidFill>
              </a:rPr>
              <a:t>Randomness in Games</a:t>
            </a:r>
          </a:p>
        </p:txBody>
      </p:sp>
      <p:sp>
        <p:nvSpPr>
          <p:cNvPr id="3" name="Content Placeholder 2">
            <a:extLst>
              <a:ext uri="{FF2B5EF4-FFF2-40B4-BE49-F238E27FC236}">
                <a16:creationId xmlns:a16="http://schemas.microsoft.com/office/drawing/2014/main" id="{1CAB48A5-839C-4103-A8B0-D6D77F9E47AB}"/>
              </a:ext>
            </a:extLst>
          </p:cNvPr>
          <p:cNvSpPr>
            <a:spLocks noGrp="1"/>
          </p:cNvSpPr>
          <p:nvPr>
            <p:ph idx="1"/>
          </p:nvPr>
        </p:nvSpPr>
        <p:spPr>
          <a:xfrm>
            <a:off x="2298700" y="2068513"/>
            <a:ext cx="9055100" cy="4108450"/>
          </a:xfrm>
        </p:spPr>
        <p:txBody>
          <a:bodyPr rtlCol="0">
            <a:normAutofit fontScale="85000" lnSpcReduction="20000"/>
          </a:bodyPr>
          <a:lstStyle/>
          <a:p>
            <a:pPr marL="0" indent="0" eaLnBrk="1" fontAlgn="auto" hangingPunct="1">
              <a:spcAft>
                <a:spcPts val="0"/>
              </a:spcAft>
              <a:buFont typeface="Arial" panose="020B0604020202020204" pitchFamily="34" charset="0"/>
              <a:buNone/>
              <a:defRPr/>
            </a:pPr>
            <a:r>
              <a:rPr lang="en-US" altLang="en-US" sz="3200" dirty="0"/>
              <a:t>What should the seed be?</a:t>
            </a:r>
          </a:p>
          <a:p>
            <a:pPr lvl="1" eaLnBrk="1" fontAlgn="auto" hangingPunct="1">
              <a:spcAft>
                <a:spcPts val="0"/>
              </a:spcAft>
              <a:defRPr/>
            </a:pPr>
            <a:r>
              <a:rPr lang="en-US" altLang="en-US" sz="2800" dirty="0"/>
              <a:t>Are there any pure sources of entropy?</a:t>
            </a:r>
          </a:p>
          <a:p>
            <a:pPr marL="0" indent="0" eaLnBrk="1" fontAlgn="auto" hangingPunct="1">
              <a:spcAft>
                <a:spcPts val="0"/>
              </a:spcAft>
              <a:buFont typeface="Arial" panose="020B0604020202020204" pitchFamily="34" charset="0"/>
              <a:buNone/>
              <a:defRPr/>
            </a:pPr>
            <a:endParaRPr lang="en-US" altLang="en-US" sz="1000" dirty="0"/>
          </a:p>
          <a:p>
            <a:pPr marL="0" indent="0" eaLnBrk="1" fontAlgn="auto" hangingPunct="1">
              <a:spcAft>
                <a:spcPts val="0"/>
              </a:spcAft>
              <a:buFont typeface="Arial" panose="020B0604020202020204" pitchFamily="34" charset="0"/>
              <a:buNone/>
              <a:defRPr/>
            </a:pPr>
            <a:r>
              <a:rPr lang="en-US" altLang="en-US" sz="3200" dirty="0"/>
              <a:t>Sometimes need predictable randomness</a:t>
            </a:r>
          </a:p>
          <a:p>
            <a:pPr lvl="1" eaLnBrk="1" fontAlgn="auto" hangingPunct="1">
              <a:spcAft>
                <a:spcPts val="0"/>
              </a:spcAft>
              <a:defRPr/>
            </a:pPr>
            <a:r>
              <a:rPr lang="en-US" altLang="en-US" sz="2800" dirty="0"/>
              <a:t>Why?</a:t>
            </a:r>
          </a:p>
          <a:p>
            <a:pPr lvl="1"/>
            <a:r>
              <a:rPr lang="en-US" dirty="0"/>
              <a:t>Speed run</a:t>
            </a:r>
          </a:p>
          <a:p>
            <a:pPr lvl="1"/>
            <a:r>
              <a:rPr lang="en-US" dirty="0"/>
              <a:t>Debugging</a:t>
            </a:r>
          </a:p>
          <a:p>
            <a:pPr lvl="1"/>
            <a:r>
              <a:rPr lang="en-US" dirty="0"/>
              <a:t>Network</a:t>
            </a:r>
          </a:p>
          <a:p>
            <a:pPr lvl="2" eaLnBrk="1" fontAlgn="auto" hangingPunct="1">
              <a:spcAft>
                <a:spcPts val="0"/>
              </a:spcAft>
              <a:defRPr/>
            </a:pPr>
            <a:endParaRPr lang="en-US" altLang="en-US" sz="2400" dirty="0"/>
          </a:p>
          <a:p>
            <a:pPr marL="0" indent="0" eaLnBrk="1" fontAlgn="auto" hangingPunct="1">
              <a:spcAft>
                <a:spcPts val="0"/>
              </a:spcAft>
              <a:buFont typeface="Arial" panose="020B0604020202020204" pitchFamily="34" charset="0"/>
              <a:buNone/>
              <a:defRPr/>
            </a:pPr>
            <a:endParaRPr lang="en-US" altLang="en-US" sz="1050" dirty="0"/>
          </a:p>
          <a:p>
            <a:pPr marL="0" indent="0" eaLnBrk="1" fontAlgn="auto" hangingPunct="1">
              <a:spcAft>
                <a:spcPts val="0"/>
              </a:spcAft>
              <a:buFont typeface="Arial" panose="020B0604020202020204" pitchFamily="34" charset="0"/>
              <a:buNone/>
              <a:defRPr/>
            </a:pPr>
            <a:r>
              <a:rPr lang="en-US" altLang="en-US" sz="3200" dirty="0"/>
              <a:t>How do you get predictable randomness?</a:t>
            </a:r>
          </a:p>
          <a:p>
            <a:pPr marL="0" indent="0" eaLnBrk="1" fontAlgn="auto" hangingPunct="1">
              <a:spcAft>
                <a:spcPts val="0"/>
              </a:spcAft>
              <a:buFont typeface="Arial" panose="020B0604020202020204" pitchFamily="34" charset="0"/>
              <a:buNone/>
              <a:defRPr/>
            </a:pPr>
            <a:r>
              <a:rPr lang="en-US" altLang="en-US" sz="3200" dirty="0"/>
              <a:t>What happens on cross-platform games?</a:t>
            </a:r>
            <a:endParaRPr lang="en-US" altLang="en-US" sz="2400" dirty="0"/>
          </a:p>
        </p:txBody>
      </p:sp>
      <p:pic>
        <p:nvPicPr>
          <p:cNvPr id="12292" name="Picture 2" descr="http://www.foodandphysique.com/UNIT%20PICS/blog%20pics/seed.png">
            <a:extLst>
              <a:ext uri="{FF2B5EF4-FFF2-40B4-BE49-F238E27FC236}">
                <a16:creationId xmlns:a16="http://schemas.microsoft.com/office/drawing/2014/main" id="{FECA1EF7-2C22-479C-AD2F-905BCD2B9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0" y="285750"/>
            <a:ext cx="28289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B168D193-7E00-496C-98CF-8DFBA6E5189D}"/>
              </a:ext>
            </a:extLst>
          </p:cNvPr>
          <p:cNvSpPr>
            <a:spLocks noGrp="1"/>
          </p:cNvSpPr>
          <p:nvPr>
            <p:ph type="title"/>
          </p:nvPr>
        </p:nvSpPr>
        <p:spPr/>
        <p:txBody>
          <a:bodyPr/>
          <a:lstStyle/>
          <a:p>
            <a:pPr eaLnBrk="1" hangingPunct="1">
              <a:defRPr/>
            </a:pPr>
            <a:r>
              <a:rPr lang="en-US" altLang="en-US" sz="6600" dirty="0">
                <a:solidFill>
                  <a:schemeClr val="tx1">
                    <a:lumMod val="75000"/>
                    <a:lumOff val="25000"/>
                  </a:schemeClr>
                </a:solidFill>
              </a:rPr>
              <a:t>Four Types of Randomness</a:t>
            </a:r>
          </a:p>
        </p:txBody>
      </p:sp>
      <p:sp>
        <p:nvSpPr>
          <p:cNvPr id="3" name="Content Placeholder 2">
            <a:extLst>
              <a:ext uri="{FF2B5EF4-FFF2-40B4-BE49-F238E27FC236}">
                <a16:creationId xmlns:a16="http://schemas.microsoft.com/office/drawing/2014/main" id="{2DEF48B6-5D17-49BA-A4C2-D07F0A043B45}"/>
              </a:ext>
            </a:extLst>
          </p:cNvPr>
          <p:cNvSpPr>
            <a:spLocks noGrp="1"/>
          </p:cNvSpPr>
          <p:nvPr>
            <p:ph idx="1"/>
          </p:nvPr>
        </p:nvSpPr>
        <p:spPr>
          <a:xfrm>
            <a:off x="2344738" y="2025650"/>
            <a:ext cx="9009062" cy="4151313"/>
          </a:xfrm>
        </p:spPr>
        <p:txBody>
          <a:bodyPr rtlCol="0">
            <a:normAutofit/>
          </a:bodyPr>
          <a:lstStyle/>
          <a:p>
            <a:pPr marL="0" indent="0" eaLnBrk="1" fontAlgn="auto" hangingPunct="1">
              <a:spcAft>
                <a:spcPts val="0"/>
              </a:spcAft>
              <a:buFont typeface="Arial" panose="020B0604020202020204" pitchFamily="34" charset="0"/>
              <a:buNone/>
              <a:defRPr/>
            </a:pPr>
            <a:r>
              <a:rPr lang="en-US" altLang="en-US" dirty="0"/>
              <a:t>Random Chance</a:t>
            </a:r>
            <a:endParaRPr lang="en-US" altLang="en-US" sz="2400" dirty="0"/>
          </a:p>
          <a:p>
            <a:pPr lvl="1" eaLnBrk="1" fontAlgn="auto" hangingPunct="1">
              <a:spcAft>
                <a:spcPts val="0"/>
              </a:spcAft>
              <a:defRPr/>
            </a:pPr>
            <a:r>
              <a:rPr lang="en-US" altLang="en-US" dirty="0"/>
              <a:t>10% chance of direct hit</a:t>
            </a:r>
          </a:p>
          <a:p>
            <a:pPr marL="0" indent="0" eaLnBrk="1" fontAlgn="auto" hangingPunct="1">
              <a:spcAft>
                <a:spcPts val="0"/>
              </a:spcAft>
              <a:buFont typeface="Arial" panose="020B0604020202020204" pitchFamily="34" charset="0"/>
              <a:buNone/>
              <a:defRPr/>
            </a:pPr>
            <a:r>
              <a:rPr lang="en-US" altLang="en-US" dirty="0"/>
              <a:t>Random Range</a:t>
            </a:r>
            <a:endParaRPr lang="en-US" altLang="en-US" sz="2400" dirty="0"/>
          </a:p>
          <a:p>
            <a:pPr lvl="1" eaLnBrk="1" fontAlgn="auto" hangingPunct="1">
              <a:spcAft>
                <a:spcPts val="0"/>
              </a:spcAft>
              <a:defRPr/>
            </a:pPr>
            <a:r>
              <a:rPr lang="en-US" altLang="en-US" dirty="0"/>
              <a:t>Play 1 of 8 different idle animations</a:t>
            </a:r>
          </a:p>
          <a:p>
            <a:pPr lvl="1" eaLnBrk="1" fontAlgn="auto" hangingPunct="1">
              <a:spcAft>
                <a:spcPts val="0"/>
              </a:spcAft>
              <a:defRPr/>
            </a:pPr>
            <a:r>
              <a:rPr lang="en-US" altLang="en-US" dirty="0"/>
              <a:t>Spawn enemy at 1 of 5 different locations</a:t>
            </a:r>
          </a:p>
          <a:p>
            <a:pPr marL="0" indent="0" eaLnBrk="1" fontAlgn="auto" hangingPunct="1">
              <a:spcAft>
                <a:spcPts val="0"/>
              </a:spcAft>
              <a:buFont typeface="Arial" panose="020B0604020202020204" pitchFamily="34" charset="0"/>
              <a:buNone/>
              <a:defRPr/>
            </a:pPr>
            <a:r>
              <a:rPr lang="en-US" altLang="en-US" dirty="0"/>
              <a:t>Random Real</a:t>
            </a:r>
          </a:p>
          <a:p>
            <a:pPr lvl="1" eaLnBrk="1" fontAlgn="auto" hangingPunct="1">
              <a:spcAft>
                <a:spcPts val="0"/>
              </a:spcAft>
              <a:defRPr/>
            </a:pPr>
            <a:r>
              <a:rPr lang="en-US" altLang="en-US" dirty="0"/>
              <a:t>Random number in range [0,1]</a:t>
            </a:r>
            <a:endParaRPr lang="en-US" altLang="en-US" sz="2800" dirty="0"/>
          </a:p>
          <a:p>
            <a:pPr marL="0" indent="0" eaLnBrk="1" fontAlgn="auto" hangingPunct="1">
              <a:spcAft>
                <a:spcPts val="0"/>
              </a:spcAft>
              <a:buFont typeface="Arial" panose="020B0604020202020204" pitchFamily="34" charset="0"/>
              <a:buNone/>
              <a:defRPr/>
            </a:pPr>
            <a:r>
              <a:rPr lang="en-US" altLang="en-US" dirty="0"/>
              <a:t>Random Gaussian</a:t>
            </a:r>
          </a:p>
          <a:p>
            <a:pPr lvl="1" eaLnBrk="1" fontAlgn="auto" hangingPunct="1">
              <a:spcAft>
                <a:spcPts val="0"/>
              </a:spcAft>
              <a:defRPr/>
            </a:pPr>
            <a:r>
              <a:rPr lang="en-US" altLang="en-US" dirty="0"/>
              <a:t>Random number in range [-1,1] with Gaussian distribution</a:t>
            </a:r>
            <a:endParaRPr lang="en-US" altLang="en-US" sz="2000" dirty="0"/>
          </a:p>
          <a:p>
            <a:pPr eaLnBrk="1" fontAlgn="auto" hangingPunct="1">
              <a:spcAft>
                <a:spcPts val="0"/>
              </a:spcAft>
              <a:defRPr/>
            </a:pPr>
            <a:endParaRPr lang="en-US" altLang="en-US" dirty="0"/>
          </a:p>
        </p:txBody>
      </p:sp>
      <p:graphicFrame>
        <p:nvGraphicFramePr>
          <p:cNvPr id="13316" name="Object 3">
            <a:extLst>
              <a:ext uri="{FF2B5EF4-FFF2-40B4-BE49-F238E27FC236}">
                <a16:creationId xmlns:a16="http://schemas.microsoft.com/office/drawing/2014/main" id="{8C53B81D-47A8-477F-976E-D789385F8BDB}"/>
              </a:ext>
            </a:extLst>
          </p:cNvPr>
          <p:cNvGraphicFramePr>
            <a:graphicFrameLocks noChangeAspect="1"/>
          </p:cNvGraphicFramePr>
          <p:nvPr/>
        </p:nvGraphicFramePr>
        <p:xfrm>
          <a:off x="8615363" y="2236788"/>
          <a:ext cx="3481387" cy="3063875"/>
        </p:xfrm>
        <a:graphic>
          <a:graphicData uri="http://schemas.openxmlformats.org/presentationml/2006/ole">
            <mc:AlternateContent xmlns:mc="http://schemas.openxmlformats.org/markup-compatibility/2006">
              <mc:Choice xmlns:v="urn:schemas-microsoft-com:vml" Requires="v">
                <p:oleObj r:id="rId2" imgW="5079365" imgH="4469841" progId="">
                  <p:embed/>
                </p:oleObj>
              </mc:Choice>
              <mc:Fallback>
                <p:oleObj r:id="rId2" imgW="5079365" imgH="4469841"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363" y="2236788"/>
                        <a:ext cx="3481387"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5466</TotalTime>
  <Words>1821</Words>
  <Application>Microsoft Office PowerPoint</Application>
  <PresentationFormat>Widescreen</PresentationFormat>
  <Paragraphs>274</Paragraphs>
  <Slides>54</Slides>
  <Notes>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54</vt:i4>
      </vt:variant>
    </vt:vector>
  </HeadingPairs>
  <TitlesOfParts>
    <vt:vector size="69" baseType="lpstr">
      <vt:lpstr>Arial</vt:lpstr>
      <vt:lpstr>Calibri</vt:lpstr>
      <vt:lpstr>Calibri Light</vt:lpstr>
      <vt:lpstr>Century Gothic</vt:lpstr>
      <vt:lpstr>Consolas</vt:lpstr>
      <vt:lpstr>Courier New</vt:lpstr>
      <vt:lpstr>Roboto</vt:lpstr>
      <vt:lpstr>Times New Roman</vt:lpstr>
      <vt:lpstr>Verdana</vt:lpstr>
      <vt:lpstr>Wingdings</vt:lpstr>
      <vt:lpstr>ヒラギノ角ゴ Pro W3</vt:lpstr>
      <vt:lpstr>Office Theme</vt:lpstr>
      <vt:lpstr>Equation</vt:lpstr>
      <vt:lpstr>Image</vt:lpstr>
      <vt:lpstr>Document</vt:lpstr>
      <vt:lpstr>Artificial Intelligence for Games  Week 11 – Randomness Steve Rabin</vt:lpstr>
      <vt:lpstr>Questions</vt:lpstr>
      <vt:lpstr>PowerPoint Presentation</vt:lpstr>
      <vt:lpstr>PowerPoint Presentation</vt:lpstr>
      <vt:lpstr>Randomness</vt:lpstr>
      <vt:lpstr>Microsoft Library rand()</vt:lpstr>
      <vt:lpstr>Linear Congruential PRNG</vt:lpstr>
      <vt:lpstr>Randomness in Games</vt:lpstr>
      <vt:lpstr>Four Types of Randomness</vt:lpstr>
      <vt:lpstr>Gaussian Randomness (Normal Distribution, 68–95–99.7 Rule)</vt:lpstr>
      <vt:lpstr>Central Limit Theorem</vt:lpstr>
      <vt:lpstr>Adult Height Distribution</vt:lpstr>
      <vt:lpstr>14,736,176 clicks 0.250s median reaction time http://www.humanbenchmark.com/</vt:lpstr>
      <vt:lpstr>IQ Distribution</vt:lpstr>
      <vt:lpstr>Why is the Bell Curve Everywhere?</vt:lpstr>
      <vt:lpstr>Gaussian Randomness Generator</vt:lpstr>
      <vt:lpstr>Bullet Distribution</vt:lpstr>
      <vt:lpstr>PowerPoint Presentation</vt:lpstr>
      <vt:lpstr>Poor Randomness</vt:lpstr>
      <vt:lpstr>M&amp;M’s Actual Frequency</vt:lpstr>
      <vt:lpstr>PowerPoint Presentation</vt:lpstr>
      <vt:lpstr>PowerPoint Presentation</vt:lpstr>
      <vt:lpstr>PowerPoint Presentation</vt:lpstr>
      <vt:lpstr>Issues in Randomness</vt:lpstr>
      <vt:lpstr>Intermission</vt:lpstr>
      <vt:lpstr>Questions</vt:lpstr>
      <vt:lpstr>Is Randomness too Random?</vt:lpstr>
      <vt:lpstr>Random without Replacement</vt:lpstr>
      <vt:lpstr>Appearance of Randomness</vt:lpstr>
      <vt:lpstr>Appearance of Randomness</vt:lpstr>
      <vt:lpstr>Appearance of Randomness</vt:lpstr>
      <vt:lpstr>Can you Beat Roulette?</vt:lpstr>
      <vt:lpstr>Can you Beat Roulette?</vt:lpstr>
      <vt:lpstr>PowerPoint Presentation</vt:lpstr>
      <vt:lpstr>Appearance of Randomness</vt:lpstr>
      <vt:lpstr>Filtered Randomness</vt:lpstr>
      <vt:lpstr>Boolean Chance Filtered</vt:lpstr>
      <vt:lpstr>Integer Range Filtered</vt:lpstr>
      <vt:lpstr>Integer Range Filtered</vt:lpstr>
      <vt:lpstr>Gaussian Randomness Filtered</vt:lpstr>
      <vt:lpstr>PowerPoint Presentation</vt:lpstr>
      <vt:lpstr>Gaussian Randomness Filtered</vt:lpstr>
      <vt:lpstr>Quality of Randomness (ENT Benchmarking Program)</vt:lpstr>
      <vt:lpstr>Perlin Noise for Game AI  Steve Rabin Editor AI Game Programming Wisdom series Editor Game AI Pro (May 2013)</vt:lpstr>
      <vt:lpstr>PowerPoint Presentation</vt:lpstr>
      <vt:lpstr>PowerPoint Presentation</vt:lpstr>
      <vt:lpstr>1D Perlin Noise: Uses in Game AI</vt:lpstr>
      <vt:lpstr>PowerPoint Presentation</vt:lpstr>
      <vt:lpstr>Octave 1</vt:lpstr>
      <vt:lpstr>Octave 2</vt:lpstr>
      <vt:lpstr>Octave 3</vt:lpstr>
      <vt:lpstr>Octave 4</vt:lpstr>
      <vt:lpstr>Add all Octaves</vt:lpstr>
      <vt:lpstr>Summary: 1D Perlin Noise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Rabin</dc:creator>
  <cp:lastModifiedBy>Farhan Ahmad</cp:lastModifiedBy>
  <cp:revision>285</cp:revision>
  <dcterms:created xsi:type="dcterms:W3CDTF">2016-05-02T07:18:13Z</dcterms:created>
  <dcterms:modified xsi:type="dcterms:W3CDTF">2024-07-23T04:11:12Z</dcterms:modified>
</cp:coreProperties>
</file>